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22"/>
  </p:notesMasterIdLst>
  <p:sldIdLst>
    <p:sldId id="256" r:id="rId2"/>
    <p:sldId id="304" r:id="rId3"/>
    <p:sldId id="284" r:id="rId4"/>
    <p:sldId id="324" r:id="rId5"/>
    <p:sldId id="330" r:id="rId6"/>
    <p:sldId id="311" r:id="rId7"/>
    <p:sldId id="314" r:id="rId8"/>
    <p:sldId id="327" r:id="rId9"/>
    <p:sldId id="306" r:id="rId10"/>
    <p:sldId id="307" r:id="rId11"/>
    <p:sldId id="328" r:id="rId12"/>
    <p:sldId id="309" r:id="rId13"/>
    <p:sldId id="310" r:id="rId14"/>
    <p:sldId id="315" r:id="rId15"/>
    <p:sldId id="316" r:id="rId16"/>
    <p:sldId id="317" r:id="rId17"/>
    <p:sldId id="318" r:id="rId18"/>
    <p:sldId id="320" r:id="rId19"/>
    <p:sldId id="321" r:id="rId20"/>
    <p:sldId id="32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B9999-7B18-433F-9FE1-7866B594D7EB}" type="doc">
      <dgm:prSet loTypeId="urn:microsoft.com/office/officeart/2005/8/layout/target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7C526EA-9FEC-4CC9-A35A-ACDDD552ABD3}">
      <dgm:prSet phldrT="[Texto]" custT="1"/>
      <dgm:spPr/>
      <dgm:t>
        <a:bodyPr/>
        <a:lstStyle/>
        <a:p>
          <a:pPr algn="ctr"/>
          <a:r>
            <a:rPr lang="pt-BR" sz="3200" b="1" dirty="0"/>
            <a:t>MATRIZ - PESQUISA </a:t>
          </a:r>
        </a:p>
      </dgm:t>
    </dgm:pt>
    <dgm:pt modelId="{1D1E93EE-0D21-4CB7-8D46-591C60C150D0}" type="parTrans" cxnId="{843CAA79-DECB-46FD-B534-B38F8AF397EC}">
      <dgm:prSet/>
      <dgm:spPr/>
      <dgm:t>
        <a:bodyPr/>
        <a:lstStyle/>
        <a:p>
          <a:endParaRPr lang="pt-BR"/>
        </a:p>
      </dgm:t>
    </dgm:pt>
    <dgm:pt modelId="{3FADF20E-CD9B-4764-880E-CDD1C0873611}" type="sibTrans" cxnId="{843CAA79-DECB-46FD-B534-B38F8AF397EC}">
      <dgm:prSet/>
      <dgm:spPr/>
      <dgm:t>
        <a:bodyPr/>
        <a:lstStyle/>
        <a:p>
          <a:endParaRPr lang="pt-BR"/>
        </a:p>
      </dgm:t>
    </dgm:pt>
    <dgm:pt modelId="{4D467780-AA9A-47E9-A5C8-6D3971E852A2}">
      <dgm:prSet phldrT="[Texto]" custT="1"/>
      <dgm:spPr/>
      <dgm:t>
        <a:bodyPr/>
        <a:lstStyle/>
        <a:p>
          <a:r>
            <a:rPr lang="pt-BR" sz="1100" b="1" dirty="0"/>
            <a:t>Dados Pessoais</a:t>
          </a:r>
        </a:p>
      </dgm:t>
    </dgm:pt>
    <dgm:pt modelId="{30A43A95-1753-4131-BB50-6BEBA4A59D82}" type="parTrans" cxnId="{DF8E38A9-45EE-42C1-95DE-1B289B9337C0}">
      <dgm:prSet/>
      <dgm:spPr/>
      <dgm:t>
        <a:bodyPr/>
        <a:lstStyle/>
        <a:p>
          <a:endParaRPr lang="pt-BR"/>
        </a:p>
      </dgm:t>
    </dgm:pt>
    <dgm:pt modelId="{37274FDF-E354-4852-A3C7-DA63279FB48B}" type="sibTrans" cxnId="{DF8E38A9-45EE-42C1-95DE-1B289B9337C0}">
      <dgm:prSet/>
      <dgm:spPr/>
      <dgm:t>
        <a:bodyPr/>
        <a:lstStyle/>
        <a:p>
          <a:endParaRPr lang="pt-BR"/>
        </a:p>
      </dgm:t>
    </dgm:pt>
    <dgm:pt modelId="{A2213CC5-8F39-43AD-B92C-ADF16329548C}">
      <dgm:prSet phldrT="[Texto]" custT="1"/>
      <dgm:spPr/>
      <dgm:t>
        <a:bodyPr/>
        <a:lstStyle/>
        <a:p>
          <a:r>
            <a:rPr lang="pt-BR" sz="1100" b="1" dirty="0"/>
            <a:t>Experiência na Gestão e Motivação para assumir o cargo</a:t>
          </a:r>
        </a:p>
      </dgm:t>
    </dgm:pt>
    <dgm:pt modelId="{11AA2557-810C-4924-8FE2-D874688107C4}" type="parTrans" cxnId="{5045E774-F1C1-4501-AAA0-1AEB4A36FBA3}">
      <dgm:prSet/>
      <dgm:spPr/>
      <dgm:t>
        <a:bodyPr/>
        <a:lstStyle/>
        <a:p>
          <a:endParaRPr lang="pt-BR"/>
        </a:p>
      </dgm:t>
    </dgm:pt>
    <dgm:pt modelId="{356783E6-E23D-4323-A314-F98E6477AAC2}" type="sibTrans" cxnId="{5045E774-F1C1-4501-AAA0-1AEB4A36FBA3}">
      <dgm:prSet/>
      <dgm:spPr/>
      <dgm:t>
        <a:bodyPr/>
        <a:lstStyle/>
        <a:p>
          <a:endParaRPr lang="pt-BR"/>
        </a:p>
      </dgm:t>
    </dgm:pt>
    <dgm:pt modelId="{7D183282-5EA0-4D18-A015-B5DCAA69C52F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Percepção sobre Temas Estratégicos para a Gestão </a:t>
          </a:r>
        </a:p>
      </dgm:t>
    </dgm:pt>
    <dgm:pt modelId="{35584C7F-891C-4111-BB52-DDFB3E455873}" type="parTrans" cxnId="{99EDA2CC-CA70-437E-A6DE-108CD99BB79E}">
      <dgm:prSet/>
      <dgm:spPr/>
      <dgm:t>
        <a:bodyPr/>
        <a:lstStyle/>
        <a:p>
          <a:endParaRPr lang="pt-BR"/>
        </a:p>
      </dgm:t>
    </dgm:pt>
    <dgm:pt modelId="{6B7951A4-A912-42EB-B2E2-0396AA024672}" type="sibTrans" cxnId="{99EDA2CC-CA70-437E-A6DE-108CD99BB79E}">
      <dgm:prSet/>
      <dgm:spPr/>
      <dgm:t>
        <a:bodyPr/>
        <a:lstStyle/>
        <a:p>
          <a:endParaRPr lang="pt-BR"/>
        </a:p>
      </dgm:t>
    </dgm:pt>
    <dgm:pt modelId="{D1A50B62-705B-44B2-AED6-2217A5241F0B}">
      <dgm:prSet phldrT="[Texto]" custT="1"/>
      <dgm:spPr/>
      <dgm:t>
        <a:bodyPr/>
        <a:lstStyle/>
        <a:p>
          <a:r>
            <a:rPr lang="pt-BR" sz="1000" b="1" dirty="0"/>
            <a:t>AB</a:t>
          </a:r>
        </a:p>
      </dgm:t>
    </dgm:pt>
    <dgm:pt modelId="{4820AE27-1F14-42D0-B9E6-9AB2B863582E}" type="parTrans" cxnId="{50D3667E-B866-47C3-81E7-DB15C2613EDA}">
      <dgm:prSet/>
      <dgm:spPr/>
      <dgm:t>
        <a:bodyPr/>
        <a:lstStyle/>
        <a:p>
          <a:endParaRPr lang="pt-BR"/>
        </a:p>
      </dgm:t>
    </dgm:pt>
    <dgm:pt modelId="{86BAD165-E4FD-43DF-A3A0-8A55709D2A4E}" type="sibTrans" cxnId="{50D3667E-B866-47C3-81E7-DB15C2613EDA}">
      <dgm:prSet/>
      <dgm:spPr/>
      <dgm:t>
        <a:bodyPr/>
        <a:lstStyle/>
        <a:p>
          <a:endParaRPr lang="pt-BR"/>
        </a:p>
      </dgm:t>
    </dgm:pt>
    <dgm:pt modelId="{42A967A3-08D8-461A-B344-B890D0107D38}">
      <dgm:prSet phldrT="[Texto]" custT="1"/>
      <dgm:spPr/>
      <dgm:t>
        <a:bodyPr/>
        <a:lstStyle/>
        <a:p>
          <a:r>
            <a:rPr lang="pt-BR" sz="900" b="1" dirty="0"/>
            <a:t>REGIONALIÇÃO</a:t>
          </a:r>
        </a:p>
      </dgm:t>
    </dgm:pt>
    <dgm:pt modelId="{5E043553-4E19-429E-9650-BF64C62791B7}" type="parTrans" cxnId="{BE2B30C7-112B-42A7-B0C6-2BF6D052DB0E}">
      <dgm:prSet/>
      <dgm:spPr/>
      <dgm:t>
        <a:bodyPr/>
        <a:lstStyle/>
        <a:p>
          <a:endParaRPr lang="pt-BR"/>
        </a:p>
      </dgm:t>
    </dgm:pt>
    <dgm:pt modelId="{018132BB-427F-4101-9EAB-01B001DF8114}" type="sibTrans" cxnId="{BE2B30C7-112B-42A7-B0C6-2BF6D052DB0E}">
      <dgm:prSet/>
      <dgm:spPr/>
      <dgm:t>
        <a:bodyPr/>
        <a:lstStyle/>
        <a:p>
          <a:endParaRPr lang="pt-BR"/>
        </a:p>
      </dgm:t>
    </dgm:pt>
    <dgm:pt modelId="{4E4C7E4A-B1CA-48F0-BA8D-150CC9497CC8}">
      <dgm:prSet phldrT="[Texto]"/>
      <dgm:spPr/>
      <dgm:t>
        <a:bodyPr/>
        <a:lstStyle/>
        <a:p>
          <a:r>
            <a:rPr lang="pt-BR" dirty="0"/>
            <a:t>Posição sobre a importância dos espaços de pactuação e controle social  </a:t>
          </a:r>
        </a:p>
      </dgm:t>
    </dgm:pt>
    <dgm:pt modelId="{79D75670-A1A1-40EB-BC44-C851334B9B7A}" type="parTrans" cxnId="{9B3B51BB-BCDE-4223-9475-F1FA7472F0E4}">
      <dgm:prSet/>
      <dgm:spPr/>
      <dgm:t>
        <a:bodyPr/>
        <a:lstStyle/>
        <a:p>
          <a:endParaRPr lang="pt-BR"/>
        </a:p>
      </dgm:t>
    </dgm:pt>
    <dgm:pt modelId="{3C0B54E2-68B7-4D7E-8815-4FAF4BB8FB69}" type="sibTrans" cxnId="{9B3B51BB-BCDE-4223-9475-F1FA7472F0E4}">
      <dgm:prSet/>
      <dgm:spPr/>
      <dgm:t>
        <a:bodyPr/>
        <a:lstStyle/>
        <a:p>
          <a:endParaRPr lang="pt-BR"/>
        </a:p>
      </dgm:t>
    </dgm:pt>
    <dgm:pt modelId="{4D55594A-0E7F-401F-BFBC-287CE11E5002}">
      <dgm:prSet phldrT="[Texto]" custT="1"/>
      <dgm:spPr/>
      <dgm:t>
        <a:bodyPr/>
        <a:lstStyle/>
        <a:p>
          <a:r>
            <a:rPr lang="pt-BR" sz="1400" b="1" dirty="0"/>
            <a:t>CIB/CIR</a:t>
          </a:r>
        </a:p>
      </dgm:t>
    </dgm:pt>
    <dgm:pt modelId="{0C6FE890-1F38-4170-86BA-364AD747B97E}" type="parTrans" cxnId="{93549D65-E20F-4307-B3F6-D36E4D2DD77D}">
      <dgm:prSet/>
      <dgm:spPr/>
      <dgm:t>
        <a:bodyPr/>
        <a:lstStyle/>
        <a:p>
          <a:endParaRPr lang="pt-BR"/>
        </a:p>
      </dgm:t>
    </dgm:pt>
    <dgm:pt modelId="{EAE030EA-C2DC-484E-9FA6-F1750C44381C}" type="sibTrans" cxnId="{93549D65-E20F-4307-B3F6-D36E4D2DD77D}">
      <dgm:prSet/>
      <dgm:spPr/>
      <dgm:t>
        <a:bodyPr/>
        <a:lstStyle/>
        <a:p>
          <a:endParaRPr lang="pt-BR"/>
        </a:p>
      </dgm:t>
    </dgm:pt>
    <dgm:pt modelId="{D08B30FB-C90F-462F-9097-2C51B09EE663}">
      <dgm:prSet phldrT="[Texto]" custT="1"/>
      <dgm:spPr/>
      <dgm:t>
        <a:bodyPr/>
        <a:lstStyle/>
        <a:p>
          <a:r>
            <a:rPr lang="pt-BR" sz="1000" b="1" dirty="0"/>
            <a:t>Conselho</a:t>
          </a:r>
        </a:p>
        <a:p>
          <a:r>
            <a:rPr lang="pt-BR" sz="1000" b="1" dirty="0"/>
            <a:t>Conferência</a:t>
          </a:r>
        </a:p>
      </dgm:t>
    </dgm:pt>
    <dgm:pt modelId="{FF8AD6B4-0F87-4A87-9F71-7D29094D8110}" type="parTrans" cxnId="{1FFFFD3F-49C6-48E4-9C96-007D7FD37DA5}">
      <dgm:prSet/>
      <dgm:spPr/>
      <dgm:t>
        <a:bodyPr/>
        <a:lstStyle/>
        <a:p>
          <a:endParaRPr lang="pt-BR"/>
        </a:p>
      </dgm:t>
    </dgm:pt>
    <dgm:pt modelId="{90D78AC2-5767-4CC0-8943-825CEA6D4174}" type="sibTrans" cxnId="{1FFFFD3F-49C6-48E4-9C96-007D7FD37DA5}">
      <dgm:prSet/>
      <dgm:spPr/>
      <dgm:t>
        <a:bodyPr/>
        <a:lstStyle/>
        <a:p>
          <a:endParaRPr lang="pt-BR"/>
        </a:p>
      </dgm:t>
    </dgm:pt>
    <dgm:pt modelId="{BB7B2B52-9095-4F20-BE9E-AD58F517F98E}">
      <dgm:prSet phldrT="[Texto]" custT="1"/>
      <dgm:spPr/>
      <dgm:t>
        <a:bodyPr/>
        <a:lstStyle/>
        <a:p>
          <a:r>
            <a:rPr lang="pt-BR" sz="1100" b="1" dirty="0"/>
            <a:t>Informações Municípios/Região</a:t>
          </a:r>
        </a:p>
      </dgm:t>
    </dgm:pt>
    <dgm:pt modelId="{DC052A6C-FFAE-4B56-A97B-34A0270C322C}" type="parTrans" cxnId="{17558075-16C6-46F2-9639-18CC7A984DBF}">
      <dgm:prSet/>
      <dgm:spPr/>
      <dgm:t>
        <a:bodyPr/>
        <a:lstStyle/>
        <a:p>
          <a:endParaRPr lang="pt-BR"/>
        </a:p>
      </dgm:t>
    </dgm:pt>
    <dgm:pt modelId="{E4ABA416-D3A5-4FAD-8930-A6FF166C8F9C}" type="sibTrans" cxnId="{17558075-16C6-46F2-9639-18CC7A984DBF}">
      <dgm:prSet/>
      <dgm:spPr/>
      <dgm:t>
        <a:bodyPr/>
        <a:lstStyle/>
        <a:p>
          <a:endParaRPr lang="pt-BR"/>
        </a:p>
      </dgm:t>
    </dgm:pt>
    <dgm:pt modelId="{DE17D9D7-5489-497B-A42F-A76F0E9F5255}">
      <dgm:prSet phldrT="[Texto]" custT="1"/>
      <dgm:spPr/>
      <dgm:t>
        <a:bodyPr/>
        <a:lstStyle/>
        <a:p>
          <a:r>
            <a:rPr lang="pt-BR" sz="900" b="1" dirty="0"/>
            <a:t>Redes</a:t>
          </a:r>
        </a:p>
      </dgm:t>
    </dgm:pt>
    <dgm:pt modelId="{581F8D0A-CF6C-4355-B68C-552B7A2A0D2C}" type="parTrans" cxnId="{15EACE28-8BC0-43D8-A849-DFD686436C94}">
      <dgm:prSet/>
      <dgm:spPr/>
      <dgm:t>
        <a:bodyPr/>
        <a:lstStyle/>
        <a:p>
          <a:endParaRPr lang="pt-BR"/>
        </a:p>
      </dgm:t>
    </dgm:pt>
    <dgm:pt modelId="{9446EFA5-40F1-4AA3-9B92-050B65DE22F8}" type="sibTrans" cxnId="{15EACE28-8BC0-43D8-A849-DFD686436C94}">
      <dgm:prSet/>
      <dgm:spPr/>
      <dgm:t>
        <a:bodyPr/>
        <a:lstStyle/>
        <a:p>
          <a:endParaRPr lang="pt-BR"/>
        </a:p>
      </dgm:t>
    </dgm:pt>
    <dgm:pt modelId="{A50B5B65-24C3-4387-856C-1CB7F16F99FD}">
      <dgm:prSet phldrT="[Texto]" custT="1"/>
      <dgm:spPr/>
      <dgm:t>
        <a:bodyPr/>
        <a:lstStyle/>
        <a:p>
          <a:r>
            <a:rPr lang="pt-BR" sz="900" b="1" dirty="0"/>
            <a:t>PLN/GES</a:t>
          </a:r>
        </a:p>
      </dgm:t>
    </dgm:pt>
    <dgm:pt modelId="{ED95771C-3196-4F9A-BC2C-E274D10E79FF}" type="parTrans" cxnId="{2E606D8C-772C-4A75-B2F3-5A2E816B67CA}">
      <dgm:prSet/>
      <dgm:spPr/>
      <dgm:t>
        <a:bodyPr/>
        <a:lstStyle/>
        <a:p>
          <a:endParaRPr lang="pt-BR"/>
        </a:p>
      </dgm:t>
    </dgm:pt>
    <dgm:pt modelId="{414C6564-D018-48D7-BA76-A5FFA9E4F1DC}" type="sibTrans" cxnId="{2E606D8C-772C-4A75-B2F3-5A2E816B67CA}">
      <dgm:prSet/>
      <dgm:spPr/>
      <dgm:t>
        <a:bodyPr/>
        <a:lstStyle/>
        <a:p>
          <a:endParaRPr lang="pt-BR"/>
        </a:p>
      </dgm:t>
    </dgm:pt>
    <dgm:pt modelId="{8BFF7757-94CD-4124-84AB-97F7962C5074}">
      <dgm:prSet phldrT="[Texto]" custT="1"/>
      <dgm:spPr/>
      <dgm:t>
        <a:bodyPr/>
        <a:lstStyle/>
        <a:p>
          <a:r>
            <a:rPr lang="pt-BR" sz="1200" b="1" dirty="0"/>
            <a:t>CS</a:t>
          </a:r>
        </a:p>
      </dgm:t>
    </dgm:pt>
    <dgm:pt modelId="{5A43D16E-8B7D-42CC-9A74-1F1AE75D33BF}" type="parTrans" cxnId="{79D67629-D4B6-44EA-B8A3-DF764452F904}">
      <dgm:prSet/>
      <dgm:spPr/>
      <dgm:t>
        <a:bodyPr/>
        <a:lstStyle/>
        <a:p>
          <a:endParaRPr lang="pt-BR"/>
        </a:p>
      </dgm:t>
    </dgm:pt>
    <dgm:pt modelId="{C8958A57-3220-4034-9607-4241A8C44DD3}" type="sibTrans" cxnId="{79D67629-D4B6-44EA-B8A3-DF764452F904}">
      <dgm:prSet/>
      <dgm:spPr/>
      <dgm:t>
        <a:bodyPr/>
        <a:lstStyle/>
        <a:p>
          <a:endParaRPr lang="pt-BR"/>
        </a:p>
      </dgm:t>
    </dgm:pt>
    <dgm:pt modelId="{25A01A74-EB43-4BEA-AC4D-1A03CD251B6E}">
      <dgm:prSet phldrT="[Texto]" custT="1"/>
      <dgm:spPr/>
      <dgm:t>
        <a:bodyPr/>
        <a:lstStyle/>
        <a:p>
          <a:r>
            <a:rPr lang="pt-BR" sz="1200" b="1" dirty="0"/>
            <a:t>CIT</a:t>
          </a:r>
        </a:p>
      </dgm:t>
    </dgm:pt>
    <dgm:pt modelId="{F3CAC7CC-4F4C-490F-985E-7B9707D907BC}" type="parTrans" cxnId="{F7960AC6-4899-4BA9-A667-B572BE69C386}">
      <dgm:prSet/>
      <dgm:spPr/>
      <dgm:t>
        <a:bodyPr/>
        <a:lstStyle/>
        <a:p>
          <a:endParaRPr lang="pt-BR"/>
        </a:p>
      </dgm:t>
    </dgm:pt>
    <dgm:pt modelId="{EBDA238A-1EAF-48CA-B453-69751F6EBFCC}" type="sibTrans" cxnId="{F7960AC6-4899-4BA9-A667-B572BE69C386}">
      <dgm:prSet/>
      <dgm:spPr/>
      <dgm:t>
        <a:bodyPr/>
        <a:lstStyle/>
        <a:p>
          <a:endParaRPr lang="pt-BR"/>
        </a:p>
      </dgm:t>
    </dgm:pt>
    <dgm:pt modelId="{E5D8807E-FA0D-414A-AA98-9E76140606E2}">
      <dgm:prSet phldrT="[Texto]"/>
      <dgm:spPr/>
      <dgm:t>
        <a:bodyPr/>
        <a:lstStyle/>
        <a:p>
          <a:endParaRPr lang="pt-BR"/>
        </a:p>
      </dgm:t>
    </dgm:pt>
    <dgm:pt modelId="{CADE52B0-BE2E-4A9B-ABC1-E834B7FA2EF6}" type="parTrans" cxnId="{C6AE4D6E-C3EC-4D19-9439-1C6B4DDB65BB}">
      <dgm:prSet/>
      <dgm:spPr/>
      <dgm:t>
        <a:bodyPr/>
        <a:lstStyle/>
        <a:p>
          <a:endParaRPr lang="pt-BR"/>
        </a:p>
      </dgm:t>
    </dgm:pt>
    <dgm:pt modelId="{79F31D73-5ACE-4D85-B314-212773200A3C}" type="sibTrans" cxnId="{C6AE4D6E-C3EC-4D19-9439-1C6B4DDB65BB}">
      <dgm:prSet/>
      <dgm:spPr/>
      <dgm:t>
        <a:bodyPr/>
        <a:lstStyle/>
        <a:p>
          <a:endParaRPr lang="pt-BR"/>
        </a:p>
      </dgm:t>
    </dgm:pt>
    <dgm:pt modelId="{01C80F33-DE6E-4313-B24E-4A035ECFB065}">
      <dgm:prSet phldrT="[Texto]" custT="1"/>
      <dgm:spPr/>
      <dgm:t>
        <a:bodyPr/>
        <a:lstStyle/>
        <a:p>
          <a:r>
            <a:rPr lang="pt-BR" sz="900" b="1" dirty="0"/>
            <a:t>G.TRAB</a:t>
          </a:r>
        </a:p>
      </dgm:t>
    </dgm:pt>
    <dgm:pt modelId="{3D0206EA-46C5-4CDD-93F5-AEBA0F194C2F}" type="parTrans" cxnId="{DA2B474D-6E2F-4B8D-A8DA-6F1AE3ECF67F}">
      <dgm:prSet/>
      <dgm:spPr/>
      <dgm:t>
        <a:bodyPr/>
        <a:lstStyle/>
        <a:p>
          <a:endParaRPr lang="pt-BR"/>
        </a:p>
      </dgm:t>
    </dgm:pt>
    <dgm:pt modelId="{41EC2461-3E7C-4F15-9DB7-10300756C6B9}" type="sibTrans" cxnId="{DA2B474D-6E2F-4B8D-A8DA-6F1AE3ECF67F}">
      <dgm:prSet/>
      <dgm:spPr/>
      <dgm:t>
        <a:bodyPr/>
        <a:lstStyle/>
        <a:p>
          <a:endParaRPr lang="pt-BR"/>
        </a:p>
      </dgm:t>
    </dgm:pt>
    <dgm:pt modelId="{08AD90CC-E2E6-4BB3-9419-6EDAD3CA544F}">
      <dgm:prSet phldrT="[Texto]" custT="1"/>
      <dgm:spPr/>
      <dgm:t>
        <a:bodyPr/>
        <a:lstStyle/>
        <a:p>
          <a:r>
            <a:rPr lang="pt-BR" sz="900" b="1" dirty="0"/>
            <a:t>JUDICIAL.</a:t>
          </a:r>
        </a:p>
      </dgm:t>
    </dgm:pt>
    <dgm:pt modelId="{CE43FE4A-1ABA-42E6-99F8-DBADD12678D1}" type="parTrans" cxnId="{EB50F4D2-9D14-4FB3-A26C-E93B06512A60}">
      <dgm:prSet/>
      <dgm:spPr/>
      <dgm:t>
        <a:bodyPr/>
        <a:lstStyle/>
        <a:p>
          <a:endParaRPr lang="pt-BR"/>
        </a:p>
      </dgm:t>
    </dgm:pt>
    <dgm:pt modelId="{0FD7C885-9341-44BA-B6A0-F0232B17CB71}" type="sibTrans" cxnId="{EB50F4D2-9D14-4FB3-A26C-E93B06512A60}">
      <dgm:prSet/>
      <dgm:spPr/>
      <dgm:t>
        <a:bodyPr/>
        <a:lstStyle/>
        <a:p>
          <a:endParaRPr lang="pt-BR"/>
        </a:p>
      </dgm:t>
    </dgm:pt>
    <dgm:pt modelId="{BAC4EACA-454C-4082-B8D1-10A26C537C7D}">
      <dgm:prSet phldrT="[Texto]"/>
      <dgm:spPr/>
      <dgm:t>
        <a:bodyPr/>
        <a:lstStyle/>
        <a:p>
          <a:r>
            <a:rPr lang="pt-BR" b="1" dirty="0"/>
            <a:t>Dados Pessoais</a:t>
          </a:r>
        </a:p>
      </dgm:t>
    </dgm:pt>
    <dgm:pt modelId="{567EA68D-A644-4307-9B5C-D0CECB79D748}" type="parTrans" cxnId="{DBABFA61-FED5-4590-BC1D-6EF82F35B570}">
      <dgm:prSet/>
      <dgm:spPr/>
      <dgm:t>
        <a:bodyPr/>
        <a:lstStyle/>
        <a:p>
          <a:endParaRPr lang="pt-BR"/>
        </a:p>
      </dgm:t>
    </dgm:pt>
    <dgm:pt modelId="{04FA1019-CCCA-495E-9FE0-357E2085A39F}" type="sibTrans" cxnId="{DBABFA61-FED5-4590-BC1D-6EF82F35B570}">
      <dgm:prSet/>
      <dgm:spPr/>
      <dgm:t>
        <a:bodyPr/>
        <a:lstStyle/>
        <a:p>
          <a:endParaRPr lang="pt-BR"/>
        </a:p>
      </dgm:t>
    </dgm:pt>
    <dgm:pt modelId="{D92D1DD9-6342-4E59-8187-198A5808727D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00" dirty="0"/>
            <a:t>MEDIDAS PARA APRIMORAMENTO DA GESTÃO</a:t>
          </a:r>
        </a:p>
      </dgm:t>
    </dgm:pt>
    <dgm:pt modelId="{F7B69695-E988-4AC7-AC23-6AE57DCF04B1}" type="parTrans" cxnId="{CEE4D551-EE29-48CA-A985-95D36ACDEFF5}">
      <dgm:prSet/>
      <dgm:spPr/>
      <dgm:t>
        <a:bodyPr/>
        <a:lstStyle/>
        <a:p>
          <a:endParaRPr lang="pt-BR"/>
        </a:p>
      </dgm:t>
    </dgm:pt>
    <dgm:pt modelId="{6AA40BD8-C594-4CD9-8A27-F9169984A62A}" type="sibTrans" cxnId="{CEE4D551-EE29-48CA-A985-95D36ACDEFF5}">
      <dgm:prSet/>
      <dgm:spPr/>
      <dgm:t>
        <a:bodyPr/>
        <a:lstStyle/>
        <a:p>
          <a:endParaRPr lang="pt-BR"/>
        </a:p>
      </dgm:t>
    </dgm:pt>
    <dgm:pt modelId="{EC4BF48E-574D-4954-8704-706BD9907DA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050" dirty="0"/>
            <a:t>Identificação dos atores que apoiam e os que possuem resistência a sua  Gestão </a:t>
          </a:r>
        </a:p>
      </dgm:t>
    </dgm:pt>
    <dgm:pt modelId="{1FE5F251-FE47-4AAA-9D44-14936FCC92AA}" type="parTrans" cxnId="{83C6FB61-94C2-4BB9-AAE8-BC9811EF79FD}">
      <dgm:prSet/>
      <dgm:spPr/>
      <dgm:t>
        <a:bodyPr/>
        <a:lstStyle/>
        <a:p>
          <a:endParaRPr lang="pt-BR"/>
        </a:p>
      </dgm:t>
    </dgm:pt>
    <dgm:pt modelId="{10ADA580-B91D-4FAE-A6E1-AE376AD6B514}" type="sibTrans" cxnId="{83C6FB61-94C2-4BB9-AAE8-BC9811EF79FD}">
      <dgm:prSet/>
      <dgm:spPr/>
      <dgm:t>
        <a:bodyPr/>
        <a:lstStyle/>
        <a:p>
          <a:endParaRPr lang="pt-BR"/>
        </a:p>
      </dgm:t>
    </dgm:pt>
    <dgm:pt modelId="{0B97309A-FE96-4380-84FE-ADA94A0AA437}">
      <dgm:prSet phldrT="[Texto]"/>
      <dgm:spPr/>
      <dgm:t>
        <a:bodyPr/>
        <a:lstStyle/>
        <a:p>
          <a:r>
            <a:rPr lang="pt-BR" b="1" dirty="0"/>
            <a:t>Financiamento </a:t>
          </a:r>
        </a:p>
      </dgm:t>
    </dgm:pt>
    <dgm:pt modelId="{ECAE20F9-EC6C-4E1B-A5A0-F4A6BDEF2F72}" type="parTrans" cxnId="{1887080E-6C4D-4594-AA45-2AF4610E4D0B}">
      <dgm:prSet/>
      <dgm:spPr/>
      <dgm:t>
        <a:bodyPr/>
        <a:lstStyle/>
        <a:p>
          <a:endParaRPr lang="pt-BR"/>
        </a:p>
      </dgm:t>
    </dgm:pt>
    <dgm:pt modelId="{38F95415-765C-4760-90F0-0DC295B49B80}" type="sibTrans" cxnId="{1887080E-6C4D-4594-AA45-2AF4610E4D0B}">
      <dgm:prSet/>
      <dgm:spPr/>
      <dgm:t>
        <a:bodyPr/>
        <a:lstStyle/>
        <a:p>
          <a:endParaRPr lang="pt-BR"/>
        </a:p>
      </dgm:t>
    </dgm:pt>
    <dgm:pt modelId="{9A6BF8D2-34B9-41AF-9F99-D7D910D582B7}" type="pres">
      <dgm:prSet presAssocID="{A85B9999-7B18-433F-9FE1-7866B594D7E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9E1A88F-5654-4CE7-BBDA-0A4BBAAB83CE}" type="pres">
      <dgm:prSet presAssocID="{A85B9999-7B18-433F-9FE1-7866B594D7EB}" presName="outerBox" presStyleCnt="0"/>
      <dgm:spPr/>
    </dgm:pt>
    <dgm:pt modelId="{82419946-6247-4CB2-BC6C-3AAD5903DDAA}" type="pres">
      <dgm:prSet presAssocID="{A85B9999-7B18-433F-9FE1-7866B594D7EB}" presName="outerBoxParent" presStyleLbl="node1" presStyleIdx="0" presStyleCnt="3" custLinFactNeighborY="-767"/>
      <dgm:spPr/>
    </dgm:pt>
    <dgm:pt modelId="{8CC9AC74-2AE7-45A5-9651-2386D311A307}" type="pres">
      <dgm:prSet presAssocID="{A85B9999-7B18-433F-9FE1-7866B594D7EB}" presName="outerBoxChildren" presStyleCnt="0"/>
      <dgm:spPr/>
    </dgm:pt>
    <dgm:pt modelId="{17CFEF9A-5BFE-48EC-A7FF-0D4D46410584}" type="pres">
      <dgm:prSet presAssocID="{4D467780-AA9A-47E9-A5C8-6D3971E852A2}" presName="oChild" presStyleLbl="fgAcc1" presStyleIdx="0" presStyleCnt="17" custScaleX="114057" custScaleY="48466" custLinFactY="-12915" custLinFactNeighborX="-1331" custLinFactNeighborY="-100000">
        <dgm:presLayoutVars>
          <dgm:bulletEnabled val="1"/>
        </dgm:presLayoutVars>
      </dgm:prSet>
      <dgm:spPr/>
    </dgm:pt>
    <dgm:pt modelId="{1AEB6381-CE33-4D4B-83E7-FEA9CB6BB814}" type="pres">
      <dgm:prSet presAssocID="{37274FDF-E354-4852-A3C7-DA63279FB48B}" presName="outerSibTrans" presStyleCnt="0"/>
      <dgm:spPr/>
    </dgm:pt>
    <dgm:pt modelId="{655018CC-94D7-4D37-964A-BDE3D119D930}" type="pres">
      <dgm:prSet presAssocID="{BAC4EACA-454C-4082-B8D1-10A26C537C7D}" presName="oChild" presStyleLbl="fgAcc1" presStyleIdx="1" presStyleCnt="17" custScaleX="114057" custScaleY="48466" custLinFactX="30906" custLinFactY="13825" custLinFactNeighborX="100000" custLinFactNeighborY="100000">
        <dgm:presLayoutVars>
          <dgm:bulletEnabled val="1"/>
        </dgm:presLayoutVars>
      </dgm:prSet>
      <dgm:spPr/>
    </dgm:pt>
    <dgm:pt modelId="{EE3DE415-BB07-4B80-A1DD-311173C761C5}" type="pres">
      <dgm:prSet presAssocID="{04FA1019-CCCA-495E-9FE0-357E2085A39F}" presName="outerSibTrans" presStyleCnt="0"/>
      <dgm:spPr/>
    </dgm:pt>
    <dgm:pt modelId="{1350CC1F-BB0A-412E-BC73-0FDB48866D10}" type="pres">
      <dgm:prSet presAssocID="{BB7B2B52-9095-4F20-BE9E-AD58F517F98E}" presName="oChild" presStyleLbl="fgAcc1" presStyleIdx="2" presStyleCnt="17" custScaleX="108546" custScaleY="48466" custLinFactY="-42548" custLinFactNeighborX="-3810" custLinFactNeighborY="-100000">
        <dgm:presLayoutVars>
          <dgm:bulletEnabled val="1"/>
        </dgm:presLayoutVars>
      </dgm:prSet>
      <dgm:spPr/>
    </dgm:pt>
    <dgm:pt modelId="{DB9CA6A0-036E-4C65-B833-773A310CF203}" type="pres">
      <dgm:prSet presAssocID="{E4ABA416-D3A5-4FAD-8930-A6FF166C8F9C}" presName="outerSibTrans" presStyleCnt="0"/>
      <dgm:spPr/>
    </dgm:pt>
    <dgm:pt modelId="{549324AC-9F40-4166-ACEE-3E13ECC95AE1}" type="pres">
      <dgm:prSet presAssocID="{A2213CC5-8F39-43AD-B92C-ADF16329548C}" presName="oChild" presStyleLbl="fgAcc1" presStyleIdx="3" presStyleCnt="17" custScaleX="114056" custLinFactY="-23513" custLinFactNeighborX="-3305" custLinFactNeighborY="-100000">
        <dgm:presLayoutVars>
          <dgm:bulletEnabled val="1"/>
        </dgm:presLayoutVars>
      </dgm:prSet>
      <dgm:spPr/>
    </dgm:pt>
    <dgm:pt modelId="{DA4B4D55-BD25-4CFD-85E4-5925EE75B6F3}" type="pres">
      <dgm:prSet presAssocID="{A85B9999-7B18-433F-9FE1-7866B594D7EB}" presName="middleBox" presStyleCnt="0"/>
      <dgm:spPr/>
    </dgm:pt>
    <dgm:pt modelId="{1504F825-D82B-4983-903D-A6ED8D689171}" type="pres">
      <dgm:prSet presAssocID="{A85B9999-7B18-433F-9FE1-7866B594D7EB}" presName="middleBoxParent" presStyleLbl="node1" presStyleIdx="1" presStyleCnt="3" custLinFactNeighborX="1339" custLinFactNeighborY="-5642"/>
      <dgm:spPr/>
    </dgm:pt>
    <dgm:pt modelId="{BA7F1AF1-8FCA-4E00-BE6B-FADBB5C7EDEC}" type="pres">
      <dgm:prSet presAssocID="{A85B9999-7B18-433F-9FE1-7866B594D7EB}" presName="middleBoxChildren" presStyleCnt="0"/>
      <dgm:spPr/>
    </dgm:pt>
    <dgm:pt modelId="{C7DA1830-E2EE-4C42-9033-F431F82355B9}" type="pres">
      <dgm:prSet presAssocID="{D1A50B62-705B-44B2-AED6-2217A5241F0B}" presName="mChild" presStyleLbl="fgAcc1" presStyleIdx="4" presStyleCnt="17" custScaleX="45047" custLinFactY="-537472" custLinFactNeighborX="-18605" custLinFactNeighborY="-600000">
        <dgm:presLayoutVars>
          <dgm:bulletEnabled val="1"/>
        </dgm:presLayoutVars>
      </dgm:prSet>
      <dgm:spPr/>
    </dgm:pt>
    <dgm:pt modelId="{2417A7D1-982F-46DE-8052-3E24AF520FC1}" type="pres">
      <dgm:prSet presAssocID="{86BAD165-E4FD-43DF-A3A0-8A55709D2A4E}" presName="middleSibTrans" presStyleCnt="0"/>
      <dgm:spPr/>
    </dgm:pt>
    <dgm:pt modelId="{7DD58436-B88D-4EA8-9ED2-3F8F60EDF24B}" type="pres">
      <dgm:prSet presAssocID="{D92D1DD9-6342-4E59-8187-198A5808727D}" presName="mChild" presStyleLbl="fgAcc1" presStyleIdx="5" presStyleCnt="17" custScaleX="113714" custScaleY="264452" custLinFactY="241582" custLinFactNeighborX="6186" custLinFactNeighborY="300000">
        <dgm:presLayoutVars>
          <dgm:bulletEnabled val="1"/>
        </dgm:presLayoutVars>
      </dgm:prSet>
      <dgm:spPr/>
    </dgm:pt>
    <dgm:pt modelId="{BD72F1DB-8779-49D8-85FE-83C93E525497}" type="pres">
      <dgm:prSet presAssocID="{6AA40BD8-C594-4CD9-8A27-F9169984A62A}" presName="middleSibTrans" presStyleCnt="0"/>
      <dgm:spPr/>
    </dgm:pt>
    <dgm:pt modelId="{2A0D9309-5A46-46FA-B1E3-8012176AF960}" type="pres">
      <dgm:prSet presAssocID="{EC4BF48E-574D-4954-8704-706BD9907DAE}" presName="mChild" presStyleLbl="fgAcc1" presStyleIdx="6" presStyleCnt="17" custScaleX="124946" custScaleY="403670" custLinFactY="-438126" custLinFactNeighborX="6670" custLinFactNeighborY="-500000">
        <dgm:presLayoutVars>
          <dgm:bulletEnabled val="1"/>
        </dgm:presLayoutVars>
      </dgm:prSet>
      <dgm:spPr/>
    </dgm:pt>
    <dgm:pt modelId="{C89D3D27-9AA3-4900-9DA4-4CB7A0837667}" type="pres">
      <dgm:prSet presAssocID="{10ADA580-B91D-4FAE-A6E1-AE376AD6B514}" presName="middleSibTrans" presStyleCnt="0"/>
      <dgm:spPr/>
    </dgm:pt>
    <dgm:pt modelId="{BD9C2299-93E7-4718-ABEF-E25114CE0B13}" type="pres">
      <dgm:prSet presAssocID="{DE17D9D7-5489-497B-A42F-A76F0E9F5255}" presName="mChild" presStyleLbl="fgAcc1" presStyleIdx="7" presStyleCnt="17" custScaleX="54479" custLinFactY="-1002733" custLinFactNeighborX="12643" custLinFactNeighborY="-1100000">
        <dgm:presLayoutVars>
          <dgm:bulletEnabled val="1"/>
        </dgm:presLayoutVars>
      </dgm:prSet>
      <dgm:spPr/>
    </dgm:pt>
    <dgm:pt modelId="{6330CCAA-FFE1-4695-9468-14996A19CCAE}" type="pres">
      <dgm:prSet presAssocID="{9446EFA5-40F1-4AA3-9B92-050B65DE22F8}" presName="middleSibTrans" presStyleCnt="0"/>
      <dgm:spPr/>
    </dgm:pt>
    <dgm:pt modelId="{8F82343A-2AE4-496B-8309-EC4DEA06D19F}" type="pres">
      <dgm:prSet presAssocID="{A50B5B65-24C3-4387-856C-1CB7F16F99FD}" presName="mChild" presStyleLbl="fgAcc1" presStyleIdx="8" presStyleCnt="17" custScaleX="51847" custLinFactY="-1352785" custLinFactNeighborX="54227" custLinFactNeighborY="-1400000">
        <dgm:presLayoutVars>
          <dgm:bulletEnabled val="1"/>
        </dgm:presLayoutVars>
      </dgm:prSet>
      <dgm:spPr/>
    </dgm:pt>
    <dgm:pt modelId="{DA584C3D-138E-4915-B84B-C7BB842FED88}" type="pres">
      <dgm:prSet presAssocID="{414C6564-D018-48D7-BA76-A5FFA9E4F1DC}" presName="middleSibTrans" presStyleCnt="0"/>
      <dgm:spPr/>
    </dgm:pt>
    <dgm:pt modelId="{FCBBF173-7189-43F4-8FA2-D165EC9445CB}" type="pres">
      <dgm:prSet presAssocID="{42A967A3-08D8-461A-B344-B890D0107D38}" presName="mChild" presStyleLbl="fgAcc1" presStyleIdx="9" presStyleCnt="17" custLinFactX="42576" custLinFactY="-1608401" custLinFactNeighborX="100000" custLinFactNeighborY="-1700000">
        <dgm:presLayoutVars>
          <dgm:bulletEnabled val="1"/>
        </dgm:presLayoutVars>
      </dgm:prSet>
      <dgm:spPr/>
    </dgm:pt>
    <dgm:pt modelId="{B4B61D00-4D24-49B1-9001-D06671E569EE}" type="pres">
      <dgm:prSet presAssocID="{018132BB-427F-4101-9EAB-01B001DF8114}" presName="middleSibTrans" presStyleCnt="0"/>
      <dgm:spPr/>
    </dgm:pt>
    <dgm:pt modelId="{3C2AFC08-CABB-4D51-AC8D-DF899FEA645D}" type="pres">
      <dgm:prSet presAssocID="{8BFF7757-94CD-4124-84AB-97F7962C5074}" presName="mChild" presStyleLbl="fgAcc1" presStyleIdx="10" presStyleCnt="17" custScaleX="56508" custLinFactX="100000" custLinFactY="-1473461" custLinFactNeighborX="119237" custLinFactNeighborY="-1500000">
        <dgm:presLayoutVars>
          <dgm:bulletEnabled val="1"/>
        </dgm:presLayoutVars>
      </dgm:prSet>
      <dgm:spPr/>
    </dgm:pt>
    <dgm:pt modelId="{3F381A97-AA91-4971-8361-C9665D6819B4}" type="pres">
      <dgm:prSet presAssocID="{C8958A57-3220-4034-9607-4241A8C44DD3}" presName="middleSibTrans" presStyleCnt="0"/>
      <dgm:spPr/>
    </dgm:pt>
    <dgm:pt modelId="{CAA16A13-428E-4963-B4CD-E70D2FC12AF0}" type="pres">
      <dgm:prSet presAssocID="{01C80F33-DE6E-4313-B24E-4A035ECFB065}" presName="mChild" presStyleLbl="fgAcc1" presStyleIdx="11" presStyleCnt="17" custScaleX="56508" custLinFactX="100000" custLinFactY="-1512116" custLinFactNeighborX="185066" custLinFactNeighborY="-1600000">
        <dgm:presLayoutVars>
          <dgm:bulletEnabled val="1"/>
        </dgm:presLayoutVars>
      </dgm:prSet>
      <dgm:spPr/>
    </dgm:pt>
    <dgm:pt modelId="{B4DFB1DA-61FC-4760-BB75-EB6E085C230E}" type="pres">
      <dgm:prSet presAssocID="{41EC2461-3E7C-4F15-9DB7-10300756C6B9}" presName="middleSibTrans" presStyleCnt="0"/>
      <dgm:spPr/>
    </dgm:pt>
    <dgm:pt modelId="{CA62B02D-9B54-4019-8AED-C33DA82F94C9}" type="pres">
      <dgm:prSet presAssocID="{08AD90CC-E2E6-4BB3-9419-6EDAD3CA544F}" presName="mChild" presStyleLbl="fgAcc1" presStyleIdx="12" presStyleCnt="17" custScaleX="56508" custLinFactX="100000" custLinFactY="-1828631" custLinFactNeighborX="176016" custLinFactNeighborY="-1900000">
        <dgm:presLayoutVars>
          <dgm:bulletEnabled val="1"/>
        </dgm:presLayoutVars>
      </dgm:prSet>
      <dgm:spPr/>
    </dgm:pt>
    <dgm:pt modelId="{FDBF1372-D4BF-4E86-B6AA-7462A841E332}" type="pres">
      <dgm:prSet presAssocID="{0FD7C885-9341-44BA-B6A0-F0232B17CB71}" presName="middleSibTrans" presStyleCnt="0"/>
      <dgm:spPr/>
    </dgm:pt>
    <dgm:pt modelId="{1E70667C-B837-47D0-B414-BDB98291ECA6}" type="pres">
      <dgm:prSet presAssocID="{0B97309A-FE96-4380-84FE-ADA94A0AA437}" presName="mChild" presStyleLbl="fgAcc1" presStyleIdx="13" presStyleCnt="17" custScaleX="56508" custScaleY="168773" custLinFactX="172339" custLinFactY="-1807084" custLinFactNeighborX="200000" custLinFactNeighborY="-1900000">
        <dgm:presLayoutVars>
          <dgm:bulletEnabled val="1"/>
        </dgm:presLayoutVars>
      </dgm:prSet>
      <dgm:spPr/>
    </dgm:pt>
    <dgm:pt modelId="{5241A05D-E237-48E9-8E77-8BC1A531C698}" type="pres">
      <dgm:prSet presAssocID="{A85B9999-7B18-433F-9FE1-7866B594D7EB}" presName="centerBox" presStyleCnt="0"/>
      <dgm:spPr/>
    </dgm:pt>
    <dgm:pt modelId="{572C5273-53FC-4575-BC54-1A5939FC765C}" type="pres">
      <dgm:prSet presAssocID="{A85B9999-7B18-433F-9FE1-7866B594D7EB}" presName="centerBoxParent" presStyleLbl="node1" presStyleIdx="2" presStyleCnt="3" custScaleY="96877" custLinFactNeighborX="2935" custLinFactNeighborY="-17922"/>
      <dgm:spPr/>
    </dgm:pt>
    <dgm:pt modelId="{74E35C6B-0DD4-4BE6-8959-B59985062674}" type="pres">
      <dgm:prSet presAssocID="{A85B9999-7B18-433F-9FE1-7866B594D7EB}" presName="centerBoxChildren" presStyleCnt="0"/>
      <dgm:spPr/>
    </dgm:pt>
    <dgm:pt modelId="{28DD2A1B-5D57-4DCE-8225-91471D177899}" type="pres">
      <dgm:prSet presAssocID="{4D55594A-0E7F-401F-BFBC-287CE11E5002}" presName="cChild" presStyleLbl="fgAcc1" presStyleIdx="14" presStyleCnt="17" custLinFactX="253" custLinFactNeighborX="100000" custLinFactNeighborY="-47391">
        <dgm:presLayoutVars>
          <dgm:bulletEnabled val="1"/>
        </dgm:presLayoutVars>
      </dgm:prSet>
      <dgm:spPr/>
    </dgm:pt>
    <dgm:pt modelId="{DB7570ED-B815-40D0-91C6-2819B7371B08}" type="pres">
      <dgm:prSet presAssocID="{EAE030EA-C2DC-484E-9FA6-F1750C44381C}" presName="centerSibTrans" presStyleCnt="0"/>
      <dgm:spPr/>
    </dgm:pt>
    <dgm:pt modelId="{8D964962-C81F-4D59-8F57-2F0F5C1AB1AF}" type="pres">
      <dgm:prSet presAssocID="{25A01A74-EB43-4BEA-AC4D-1A03CD251B6E}" presName="cChild" presStyleLbl="fgAcc1" presStyleIdx="15" presStyleCnt="17" custLinFactX="4755" custLinFactNeighborX="100000" custLinFactNeighborY="-47391">
        <dgm:presLayoutVars>
          <dgm:bulletEnabled val="1"/>
        </dgm:presLayoutVars>
      </dgm:prSet>
      <dgm:spPr/>
    </dgm:pt>
    <dgm:pt modelId="{65343585-7DC8-4570-8961-D735E9BA60CC}" type="pres">
      <dgm:prSet presAssocID="{EBDA238A-1EAF-48CA-B453-69751F6EBFCC}" presName="centerSibTrans" presStyleCnt="0"/>
      <dgm:spPr/>
    </dgm:pt>
    <dgm:pt modelId="{81F3AA10-18B6-4C33-AE94-BB1AFCE1B2A9}" type="pres">
      <dgm:prSet presAssocID="{D08B30FB-C90F-462F-9097-2C51B09EE663}" presName="cChild" presStyleLbl="fgAcc1" presStyleIdx="16" presStyleCnt="17" custScaleX="99794" custScaleY="95283" custLinFactX="13586" custLinFactNeighborX="100000" custLinFactNeighborY="-46855">
        <dgm:presLayoutVars>
          <dgm:bulletEnabled val="1"/>
        </dgm:presLayoutVars>
      </dgm:prSet>
      <dgm:spPr/>
    </dgm:pt>
  </dgm:ptLst>
  <dgm:cxnLst>
    <dgm:cxn modelId="{3A683303-4C46-49ED-89BE-A26F5222847A}" type="presOf" srcId="{A50B5B65-24C3-4387-856C-1CB7F16F99FD}" destId="{8F82343A-2AE4-496B-8309-EC4DEA06D19F}" srcOrd="0" destOrd="0" presId="urn:microsoft.com/office/officeart/2005/8/layout/target2"/>
    <dgm:cxn modelId="{F9D89004-6043-4732-86E6-CB5615AEEE67}" type="presOf" srcId="{4E4C7E4A-B1CA-48F0-BA8D-150CC9497CC8}" destId="{572C5273-53FC-4575-BC54-1A5939FC765C}" srcOrd="0" destOrd="0" presId="urn:microsoft.com/office/officeart/2005/8/layout/target2"/>
    <dgm:cxn modelId="{90667E0B-7ECA-4F3A-813A-A97CE96D7C57}" type="presOf" srcId="{42A967A3-08D8-461A-B344-B890D0107D38}" destId="{FCBBF173-7189-43F4-8FA2-D165EC9445CB}" srcOrd="0" destOrd="0" presId="urn:microsoft.com/office/officeart/2005/8/layout/target2"/>
    <dgm:cxn modelId="{1887080E-6C4D-4594-AA45-2AF4610E4D0B}" srcId="{7D183282-5EA0-4D18-A015-B5DCAA69C52F}" destId="{0B97309A-FE96-4380-84FE-ADA94A0AA437}" srcOrd="9" destOrd="0" parTransId="{ECAE20F9-EC6C-4E1B-A5A0-F4A6BDEF2F72}" sibTransId="{38F95415-765C-4760-90F0-0DC295B49B80}"/>
    <dgm:cxn modelId="{AEF4090E-B1CE-4DEC-A705-9FA2A7678959}" type="presOf" srcId="{D08B30FB-C90F-462F-9097-2C51B09EE663}" destId="{81F3AA10-18B6-4C33-AE94-BB1AFCE1B2A9}" srcOrd="0" destOrd="0" presId="urn:microsoft.com/office/officeart/2005/8/layout/target2"/>
    <dgm:cxn modelId="{15EACE28-8BC0-43D8-A849-DFD686436C94}" srcId="{7D183282-5EA0-4D18-A015-B5DCAA69C52F}" destId="{DE17D9D7-5489-497B-A42F-A76F0E9F5255}" srcOrd="3" destOrd="0" parTransId="{581F8D0A-CF6C-4355-B68C-552B7A2A0D2C}" sibTransId="{9446EFA5-40F1-4AA3-9B92-050B65DE22F8}"/>
    <dgm:cxn modelId="{EC576829-1380-412B-9CB5-A66389B08070}" type="presOf" srcId="{BB7B2B52-9095-4F20-BE9E-AD58F517F98E}" destId="{1350CC1F-BB0A-412E-BC73-0FDB48866D10}" srcOrd="0" destOrd="0" presId="urn:microsoft.com/office/officeart/2005/8/layout/target2"/>
    <dgm:cxn modelId="{79D67629-D4B6-44EA-B8A3-DF764452F904}" srcId="{7D183282-5EA0-4D18-A015-B5DCAA69C52F}" destId="{8BFF7757-94CD-4124-84AB-97F7962C5074}" srcOrd="6" destOrd="0" parTransId="{5A43D16E-8B7D-42CC-9A74-1F1AE75D33BF}" sibTransId="{C8958A57-3220-4034-9607-4241A8C44DD3}"/>
    <dgm:cxn modelId="{D45D4831-80D9-4875-B173-5A5D673EB3E8}" type="presOf" srcId="{A85B9999-7B18-433F-9FE1-7866B594D7EB}" destId="{9A6BF8D2-34B9-41AF-9F99-D7D910D582B7}" srcOrd="0" destOrd="0" presId="urn:microsoft.com/office/officeart/2005/8/layout/target2"/>
    <dgm:cxn modelId="{1FFFFD3F-49C6-48E4-9C96-007D7FD37DA5}" srcId="{4E4C7E4A-B1CA-48F0-BA8D-150CC9497CC8}" destId="{D08B30FB-C90F-462F-9097-2C51B09EE663}" srcOrd="2" destOrd="0" parTransId="{FF8AD6B4-0F87-4A87-9F71-7D29094D8110}" sibTransId="{90D78AC2-5767-4CC0-8943-825CEA6D4174}"/>
    <dgm:cxn modelId="{CDAEC95C-5BAF-4534-A3F3-AE3315FDDEBF}" type="presOf" srcId="{01C80F33-DE6E-4313-B24E-4A035ECFB065}" destId="{CAA16A13-428E-4963-B4CD-E70D2FC12AF0}" srcOrd="0" destOrd="0" presId="urn:microsoft.com/office/officeart/2005/8/layout/target2"/>
    <dgm:cxn modelId="{DBABFA61-FED5-4590-BC1D-6EF82F35B570}" srcId="{77C526EA-9FEC-4CC9-A35A-ACDDD552ABD3}" destId="{BAC4EACA-454C-4082-B8D1-10A26C537C7D}" srcOrd="1" destOrd="0" parTransId="{567EA68D-A644-4307-9B5C-D0CECB79D748}" sibTransId="{04FA1019-CCCA-495E-9FE0-357E2085A39F}"/>
    <dgm:cxn modelId="{83C6FB61-94C2-4BB9-AAE8-BC9811EF79FD}" srcId="{7D183282-5EA0-4D18-A015-B5DCAA69C52F}" destId="{EC4BF48E-574D-4954-8704-706BD9907DAE}" srcOrd="2" destOrd="0" parTransId="{1FE5F251-FE47-4AAA-9D44-14936FCC92AA}" sibTransId="{10ADA580-B91D-4FAE-A6E1-AE376AD6B514}"/>
    <dgm:cxn modelId="{8AF83362-0FF3-49A5-A2DE-E4D67E626BFF}" type="presOf" srcId="{4D467780-AA9A-47E9-A5C8-6D3971E852A2}" destId="{17CFEF9A-5BFE-48EC-A7FF-0D4D46410584}" srcOrd="0" destOrd="0" presId="urn:microsoft.com/office/officeart/2005/8/layout/target2"/>
    <dgm:cxn modelId="{93549D65-E20F-4307-B3F6-D36E4D2DD77D}" srcId="{4E4C7E4A-B1CA-48F0-BA8D-150CC9497CC8}" destId="{4D55594A-0E7F-401F-BFBC-287CE11E5002}" srcOrd="0" destOrd="0" parTransId="{0C6FE890-1F38-4170-86BA-364AD747B97E}" sibTransId="{EAE030EA-C2DC-484E-9FA6-F1750C44381C}"/>
    <dgm:cxn modelId="{61A5A748-9BAD-43B9-B4A3-9097EDB38BC5}" type="presOf" srcId="{4D55594A-0E7F-401F-BFBC-287CE11E5002}" destId="{28DD2A1B-5D57-4DCE-8225-91471D177899}" srcOrd="0" destOrd="0" presId="urn:microsoft.com/office/officeart/2005/8/layout/target2"/>
    <dgm:cxn modelId="{0C44556B-2C8E-41D8-A575-6183D5F57BF9}" type="presOf" srcId="{7D183282-5EA0-4D18-A015-B5DCAA69C52F}" destId="{1504F825-D82B-4983-903D-A6ED8D689171}" srcOrd="0" destOrd="0" presId="urn:microsoft.com/office/officeart/2005/8/layout/target2"/>
    <dgm:cxn modelId="{DA2B474D-6E2F-4B8D-A8DA-6F1AE3ECF67F}" srcId="{7D183282-5EA0-4D18-A015-B5DCAA69C52F}" destId="{01C80F33-DE6E-4313-B24E-4A035ECFB065}" srcOrd="7" destOrd="0" parTransId="{3D0206EA-46C5-4CDD-93F5-AEBA0F194C2F}" sibTransId="{41EC2461-3E7C-4F15-9DB7-10300756C6B9}"/>
    <dgm:cxn modelId="{C6AE4D6E-C3EC-4D19-9439-1C6B4DDB65BB}" srcId="{A85B9999-7B18-433F-9FE1-7866B594D7EB}" destId="{E5D8807E-FA0D-414A-AA98-9E76140606E2}" srcOrd="3" destOrd="0" parTransId="{CADE52B0-BE2E-4A9B-ABC1-E834B7FA2EF6}" sibTransId="{79F31D73-5ACE-4D85-B314-212773200A3C}"/>
    <dgm:cxn modelId="{53AA8870-103F-4441-88D6-2A747E173D11}" type="presOf" srcId="{EC4BF48E-574D-4954-8704-706BD9907DAE}" destId="{2A0D9309-5A46-46FA-B1E3-8012176AF960}" srcOrd="0" destOrd="0" presId="urn:microsoft.com/office/officeart/2005/8/layout/target2"/>
    <dgm:cxn modelId="{CEE4D551-EE29-48CA-A985-95D36ACDEFF5}" srcId="{7D183282-5EA0-4D18-A015-B5DCAA69C52F}" destId="{D92D1DD9-6342-4E59-8187-198A5808727D}" srcOrd="1" destOrd="0" parTransId="{F7B69695-E988-4AC7-AC23-6AE57DCF04B1}" sibTransId="{6AA40BD8-C594-4CD9-8A27-F9169984A62A}"/>
    <dgm:cxn modelId="{EB6CA553-EA50-4455-95A1-B39FC6951C28}" type="presOf" srcId="{77C526EA-9FEC-4CC9-A35A-ACDDD552ABD3}" destId="{82419946-6247-4CB2-BC6C-3AAD5903DDAA}" srcOrd="0" destOrd="0" presId="urn:microsoft.com/office/officeart/2005/8/layout/target2"/>
    <dgm:cxn modelId="{FC59CF54-9935-4470-98CB-AC45FF26A0E3}" type="presOf" srcId="{BAC4EACA-454C-4082-B8D1-10A26C537C7D}" destId="{655018CC-94D7-4D37-964A-BDE3D119D930}" srcOrd="0" destOrd="0" presId="urn:microsoft.com/office/officeart/2005/8/layout/target2"/>
    <dgm:cxn modelId="{5045E774-F1C1-4501-AAA0-1AEB4A36FBA3}" srcId="{77C526EA-9FEC-4CC9-A35A-ACDDD552ABD3}" destId="{A2213CC5-8F39-43AD-B92C-ADF16329548C}" srcOrd="3" destOrd="0" parTransId="{11AA2557-810C-4924-8FE2-D874688107C4}" sibTransId="{356783E6-E23D-4323-A314-F98E6477AAC2}"/>
    <dgm:cxn modelId="{17558075-16C6-46F2-9639-18CC7A984DBF}" srcId="{77C526EA-9FEC-4CC9-A35A-ACDDD552ABD3}" destId="{BB7B2B52-9095-4F20-BE9E-AD58F517F98E}" srcOrd="2" destOrd="0" parTransId="{DC052A6C-FFAE-4B56-A97B-34A0270C322C}" sibTransId="{E4ABA416-D3A5-4FAD-8930-A6FF166C8F9C}"/>
    <dgm:cxn modelId="{843CAA79-DECB-46FD-B534-B38F8AF397EC}" srcId="{A85B9999-7B18-433F-9FE1-7866B594D7EB}" destId="{77C526EA-9FEC-4CC9-A35A-ACDDD552ABD3}" srcOrd="0" destOrd="0" parTransId="{1D1E93EE-0D21-4CB7-8D46-591C60C150D0}" sibTransId="{3FADF20E-CD9B-4764-880E-CDD1C0873611}"/>
    <dgm:cxn modelId="{50D3667E-B866-47C3-81E7-DB15C2613EDA}" srcId="{7D183282-5EA0-4D18-A015-B5DCAA69C52F}" destId="{D1A50B62-705B-44B2-AED6-2217A5241F0B}" srcOrd="0" destOrd="0" parTransId="{4820AE27-1F14-42D0-B9E6-9AB2B863582E}" sibTransId="{86BAD165-E4FD-43DF-A3A0-8A55709D2A4E}"/>
    <dgm:cxn modelId="{ACF57B86-35A7-4432-B0DD-9A077F1ED966}" type="presOf" srcId="{DE17D9D7-5489-497B-A42F-A76F0E9F5255}" destId="{BD9C2299-93E7-4718-ABEF-E25114CE0B13}" srcOrd="0" destOrd="0" presId="urn:microsoft.com/office/officeart/2005/8/layout/target2"/>
    <dgm:cxn modelId="{2E606D8C-772C-4A75-B2F3-5A2E816B67CA}" srcId="{7D183282-5EA0-4D18-A015-B5DCAA69C52F}" destId="{A50B5B65-24C3-4387-856C-1CB7F16F99FD}" srcOrd="4" destOrd="0" parTransId="{ED95771C-3196-4F9A-BC2C-E274D10E79FF}" sibTransId="{414C6564-D018-48D7-BA76-A5FFA9E4F1DC}"/>
    <dgm:cxn modelId="{ADB4869A-D39A-493E-8517-24C74A4B360D}" type="presOf" srcId="{08AD90CC-E2E6-4BB3-9419-6EDAD3CA544F}" destId="{CA62B02D-9B54-4019-8AED-C33DA82F94C9}" srcOrd="0" destOrd="0" presId="urn:microsoft.com/office/officeart/2005/8/layout/target2"/>
    <dgm:cxn modelId="{32C7889D-70DE-44A3-97C4-E546A533AC87}" type="presOf" srcId="{0B97309A-FE96-4380-84FE-ADA94A0AA437}" destId="{1E70667C-B837-47D0-B414-BDB98291ECA6}" srcOrd="0" destOrd="0" presId="urn:microsoft.com/office/officeart/2005/8/layout/target2"/>
    <dgm:cxn modelId="{133FD1A4-EC80-484E-8CBC-0687E955BB76}" type="presOf" srcId="{25A01A74-EB43-4BEA-AC4D-1A03CD251B6E}" destId="{8D964962-C81F-4D59-8F57-2F0F5C1AB1AF}" srcOrd="0" destOrd="0" presId="urn:microsoft.com/office/officeart/2005/8/layout/target2"/>
    <dgm:cxn modelId="{DF8E38A9-45EE-42C1-95DE-1B289B9337C0}" srcId="{77C526EA-9FEC-4CC9-A35A-ACDDD552ABD3}" destId="{4D467780-AA9A-47E9-A5C8-6D3971E852A2}" srcOrd="0" destOrd="0" parTransId="{30A43A95-1753-4131-BB50-6BEBA4A59D82}" sibTransId="{37274FDF-E354-4852-A3C7-DA63279FB48B}"/>
    <dgm:cxn modelId="{9B3B51BB-BCDE-4223-9475-F1FA7472F0E4}" srcId="{A85B9999-7B18-433F-9FE1-7866B594D7EB}" destId="{4E4C7E4A-B1CA-48F0-BA8D-150CC9497CC8}" srcOrd="2" destOrd="0" parTransId="{79D75670-A1A1-40EB-BC44-C851334B9B7A}" sibTransId="{3C0B54E2-68B7-4D7E-8815-4FAF4BB8FB69}"/>
    <dgm:cxn modelId="{7EBE77BB-308A-4DB1-B8D4-FA802E4A3303}" type="presOf" srcId="{D1A50B62-705B-44B2-AED6-2217A5241F0B}" destId="{C7DA1830-E2EE-4C42-9033-F431F82355B9}" srcOrd="0" destOrd="0" presId="urn:microsoft.com/office/officeart/2005/8/layout/target2"/>
    <dgm:cxn modelId="{6B3D32BF-A198-49AE-93F6-E5D68D87717F}" type="presOf" srcId="{8BFF7757-94CD-4124-84AB-97F7962C5074}" destId="{3C2AFC08-CABB-4D51-AC8D-DF899FEA645D}" srcOrd="0" destOrd="0" presId="urn:microsoft.com/office/officeart/2005/8/layout/target2"/>
    <dgm:cxn modelId="{F7960AC6-4899-4BA9-A667-B572BE69C386}" srcId="{4E4C7E4A-B1CA-48F0-BA8D-150CC9497CC8}" destId="{25A01A74-EB43-4BEA-AC4D-1A03CD251B6E}" srcOrd="1" destOrd="0" parTransId="{F3CAC7CC-4F4C-490F-985E-7B9707D907BC}" sibTransId="{EBDA238A-1EAF-48CA-B453-69751F6EBFCC}"/>
    <dgm:cxn modelId="{BE2B30C7-112B-42A7-B0C6-2BF6D052DB0E}" srcId="{7D183282-5EA0-4D18-A015-B5DCAA69C52F}" destId="{42A967A3-08D8-461A-B344-B890D0107D38}" srcOrd="5" destOrd="0" parTransId="{5E043553-4E19-429E-9650-BF64C62791B7}" sibTransId="{018132BB-427F-4101-9EAB-01B001DF8114}"/>
    <dgm:cxn modelId="{99EDA2CC-CA70-437E-A6DE-108CD99BB79E}" srcId="{A85B9999-7B18-433F-9FE1-7866B594D7EB}" destId="{7D183282-5EA0-4D18-A015-B5DCAA69C52F}" srcOrd="1" destOrd="0" parTransId="{35584C7F-891C-4111-BB52-DDFB3E455873}" sibTransId="{6B7951A4-A912-42EB-B2E2-0396AA024672}"/>
    <dgm:cxn modelId="{BF9224CD-B840-46C2-8181-19F72068BE99}" type="presOf" srcId="{A2213CC5-8F39-43AD-B92C-ADF16329548C}" destId="{549324AC-9F40-4166-ACEE-3E13ECC95AE1}" srcOrd="0" destOrd="0" presId="urn:microsoft.com/office/officeart/2005/8/layout/target2"/>
    <dgm:cxn modelId="{EB50F4D2-9D14-4FB3-A26C-E93B06512A60}" srcId="{7D183282-5EA0-4D18-A015-B5DCAA69C52F}" destId="{08AD90CC-E2E6-4BB3-9419-6EDAD3CA544F}" srcOrd="8" destOrd="0" parTransId="{CE43FE4A-1ABA-42E6-99F8-DBADD12678D1}" sibTransId="{0FD7C885-9341-44BA-B6A0-F0232B17CB71}"/>
    <dgm:cxn modelId="{EBE9C7E6-7FEC-4A5B-8261-ACB0A4436ABA}" type="presOf" srcId="{D92D1DD9-6342-4E59-8187-198A5808727D}" destId="{7DD58436-B88D-4EA8-9ED2-3F8F60EDF24B}" srcOrd="0" destOrd="0" presId="urn:microsoft.com/office/officeart/2005/8/layout/target2"/>
    <dgm:cxn modelId="{412ED4ED-1F64-4D3C-AD06-93EDDC92EAFF}" type="presParOf" srcId="{9A6BF8D2-34B9-41AF-9F99-D7D910D582B7}" destId="{D9E1A88F-5654-4CE7-BBDA-0A4BBAAB83CE}" srcOrd="0" destOrd="0" presId="urn:microsoft.com/office/officeart/2005/8/layout/target2"/>
    <dgm:cxn modelId="{D3EF4ADB-1FE1-4A81-A4FB-EA1E1B1E739A}" type="presParOf" srcId="{D9E1A88F-5654-4CE7-BBDA-0A4BBAAB83CE}" destId="{82419946-6247-4CB2-BC6C-3AAD5903DDAA}" srcOrd="0" destOrd="0" presId="urn:microsoft.com/office/officeart/2005/8/layout/target2"/>
    <dgm:cxn modelId="{17E549C6-ECE8-40D7-9946-A1C47FF407CB}" type="presParOf" srcId="{D9E1A88F-5654-4CE7-BBDA-0A4BBAAB83CE}" destId="{8CC9AC74-2AE7-45A5-9651-2386D311A307}" srcOrd="1" destOrd="0" presId="urn:microsoft.com/office/officeart/2005/8/layout/target2"/>
    <dgm:cxn modelId="{D6DB0279-480E-439A-B905-9FB963DFAAF6}" type="presParOf" srcId="{8CC9AC74-2AE7-45A5-9651-2386D311A307}" destId="{17CFEF9A-5BFE-48EC-A7FF-0D4D46410584}" srcOrd="0" destOrd="0" presId="urn:microsoft.com/office/officeart/2005/8/layout/target2"/>
    <dgm:cxn modelId="{9FAF0F5E-707D-4273-B87C-BB22A965CA9B}" type="presParOf" srcId="{8CC9AC74-2AE7-45A5-9651-2386D311A307}" destId="{1AEB6381-CE33-4D4B-83E7-FEA9CB6BB814}" srcOrd="1" destOrd="0" presId="urn:microsoft.com/office/officeart/2005/8/layout/target2"/>
    <dgm:cxn modelId="{551B743D-AB0A-4EB1-8635-71C0EAF6D0F1}" type="presParOf" srcId="{8CC9AC74-2AE7-45A5-9651-2386D311A307}" destId="{655018CC-94D7-4D37-964A-BDE3D119D930}" srcOrd="2" destOrd="0" presId="urn:microsoft.com/office/officeart/2005/8/layout/target2"/>
    <dgm:cxn modelId="{E08FC92D-0228-4C92-AC73-747E55949728}" type="presParOf" srcId="{8CC9AC74-2AE7-45A5-9651-2386D311A307}" destId="{EE3DE415-BB07-4B80-A1DD-311173C761C5}" srcOrd="3" destOrd="0" presId="urn:microsoft.com/office/officeart/2005/8/layout/target2"/>
    <dgm:cxn modelId="{48D434BF-F249-4B5E-BC21-EC0EDFC27CE9}" type="presParOf" srcId="{8CC9AC74-2AE7-45A5-9651-2386D311A307}" destId="{1350CC1F-BB0A-412E-BC73-0FDB48866D10}" srcOrd="4" destOrd="0" presId="urn:microsoft.com/office/officeart/2005/8/layout/target2"/>
    <dgm:cxn modelId="{2C4EABBF-5FFC-41DB-817C-315E0125482D}" type="presParOf" srcId="{8CC9AC74-2AE7-45A5-9651-2386D311A307}" destId="{DB9CA6A0-036E-4C65-B833-773A310CF203}" srcOrd="5" destOrd="0" presId="urn:microsoft.com/office/officeart/2005/8/layout/target2"/>
    <dgm:cxn modelId="{04B64D5B-EB6C-4890-9BDF-87535E47F516}" type="presParOf" srcId="{8CC9AC74-2AE7-45A5-9651-2386D311A307}" destId="{549324AC-9F40-4166-ACEE-3E13ECC95AE1}" srcOrd="6" destOrd="0" presId="urn:microsoft.com/office/officeart/2005/8/layout/target2"/>
    <dgm:cxn modelId="{4F7D16F8-62B6-4B89-B85F-DD8AB2E00B5B}" type="presParOf" srcId="{9A6BF8D2-34B9-41AF-9F99-D7D910D582B7}" destId="{DA4B4D55-BD25-4CFD-85E4-5925EE75B6F3}" srcOrd="1" destOrd="0" presId="urn:microsoft.com/office/officeart/2005/8/layout/target2"/>
    <dgm:cxn modelId="{BF2B4466-E0BE-4DE0-99DB-EC931E288308}" type="presParOf" srcId="{DA4B4D55-BD25-4CFD-85E4-5925EE75B6F3}" destId="{1504F825-D82B-4983-903D-A6ED8D689171}" srcOrd="0" destOrd="0" presId="urn:microsoft.com/office/officeart/2005/8/layout/target2"/>
    <dgm:cxn modelId="{C5E8A8EE-8027-4317-8AAF-CEAB2D02ADA2}" type="presParOf" srcId="{DA4B4D55-BD25-4CFD-85E4-5925EE75B6F3}" destId="{BA7F1AF1-8FCA-4E00-BE6B-FADBB5C7EDEC}" srcOrd="1" destOrd="0" presId="urn:microsoft.com/office/officeart/2005/8/layout/target2"/>
    <dgm:cxn modelId="{0CF8D102-9256-456A-B5A1-5150DD11B0E8}" type="presParOf" srcId="{BA7F1AF1-8FCA-4E00-BE6B-FADBB5C7EDEC}" destId="{C7DA1830-E2EE-4C42-9033-F431F82355B9}" srcOrd="0" destOrd="0" presId="urn:microsoft.com/office/officeart/2005/8/layout/target2"/>
    <dgm:cxn modelId="{D42B7A62-36E5-46BB-BFEF-518C5E5EC239}" type="presParOf" srcId="{BA7F1AF1-8FCA-4E00-BE6B-FADBB5C7EDEC}" destId="{2417A7D1-982F-46DE-8052-3E24AF520FC1}" srcOrd="1" destOrd="0" presId="urn:microsoft.com/office/officeart/2005/8/layout/target2"/>
    <dgm:cxn modelId="{D288E980-753E-408C-8E79-FD9F46CF5F9E}" type="presParOf" srcId="{BA7F1AF1-8FCA-4E00-BE6B-FADBB5C7EDEC}" destId="{7DD58436-B88D-4EA8-9ED2-3F8F60EDF24B}" srcOrd="2" destOrd="0" presId="urn:microsoft.com/office/officeart/2005/8/layout/target2"/>
    <dgm:cxn modelId="{F7C4892C-ED10-44C1-8A3C-23B6CCA256E0}" type="presParOf" srcId="{BA7F1AF1-8FCA-4E00-BE6B-FADBB5C7EDEC}" destId="{BD72F1DB-8779-49D8-85FE-83C93E525497}" srcOrd="3" destOrd="0" presId="urn:microsoft.com/office/officeart/2005/8/layout/target2"/>
    <dgm:cxn modelId="{D1CE0FB5-FBD7-4B1E-A341-F800F6654901}" type="presParOf" srcId="{BA7F1AF1-8FCA-4E00-BE6B-FADBB5C7EDEC}" destId="{2A0D9309-5A46-46FA-B1E3-8012176AF960}" srcOrd="4" destOrd="0" presId="urn:microsoft.com/office/officeart/2005/8/layout/target2"/>
    <dgm:cxn modelId="{B9F2B18A-F5D8-4F1A-9344-0E7AD1090228}" type="presParOf" srcId="{BA7F1AF1-8FCA-4E00-BE6B-FADBB5C7EDEC}" destId="{C89D3D27-9AA3-4900-9DA4-4CB7A0837667}" srcOrd="5" destOrd="0" presId="urn:microsoft.com/office/officeart/2005/8/layout/target2"/>
    <dgm:cxn modelId="{A88C2A34-CD8F-410A-BADB-4F1391DE006B}" type="presParOf" srcId="{BA7F1AF1-8FCA-4E00-BE6B-FADBB5C7EDEC}" destId="{BD9C2299-93E7-4718-ABEF-E25114CE0B13}" srcOrd="6" destOrd="0" presId="urn:microsoft.com/office/officeart/2005/8/layout/target2"/>
    <dgm:cxn modelId="{41EBD6D9-A504-411B-896E-BA7A7C6A87A9}" type="presParOf" srcId="{BA7F1AF1-8FCA-4E00-BE6B-FADBB5C7EDEC}" destId="{6330CCAA-FFE1-4695-9468-14996A19CCAE}" srcOrd="7" destOrd="0" presId="urn:microsoft.com/office/officeart/2005/8/layout/target2"/>
    <dgm:cxn modelId="{F04C85FA-F0EC-4E3A-B069-79AC8A9B0D19}" type="presParOf" srcId="{BA7F1AF1-8FCA-4E00-BE6B-FADBB5C7EDEC}" destId="{8F82343A-2AE4-496B-8309-EC4DEA06D19F}" srcOrd="8" destOrd="0" presId="urn:microsoft.com/office/officeart/2005/8/layout/target2"/>
    <dgm:cxn modelId="{E2F12621-F8FF-4470-90D8-E3162829E316}" type="presParOf" srcId="{BA7F1AF1-8FCA-4E00-BE6B-FADBB5C7EDEC}" destId="{DA584C3D-138E-4915-B84B-C7BB842FED88}" srcOrd="9" destOrd="0" presId="urn:microsoft.com/office/officeart/2005/8/layout/target2"/>
    <dgm:cxn modelId="{E0C82EDC-8825-4EF0-BE82-6EF2AA600124}" type="presParOf" srcId="{BA7F1AF1-8FCA-4E00-BE6B-FADBB5C7EDEC}" destId="{FCBBF173-7189-43F4-8FA2-D165EC9445CB}" srcOrd="10" destOrd="0" presId="urn:microsoft.com/office/officeart/2005/8/layout/target2"/>
    <dgm:cxn modelId="{DDA6D53A-19B6-440E-A647-C12476C4BFBB}" type="presParOf" srcId="{BA7F1AF1-8FCA-4E00-BE6B-FADBB5C7EDEC}" destId="{B4B61D00-4D24-49B1-9001-D06671E569EE}" srcOrd="11" destOrd="0" presId="urn:microsoft.com/office/officeart/2005/8/layout/target2"/>
    <dgm:cxn modelId="{98C82CF6-7795-4A17-8EFC-B8F2001E617F}" type="presParOf" srcId="{BA7F1AF1-8FCA-4E00-BE6B-FADBB5C7EDEC}" destId="{3C2AFC08-CABB-4D51-AC8D-DF899FEA645D}" srcOrd="12" destOrd="0" presId="urn:microsoft.com/office/officeart/2005/8/layout/target2"/>
    <dgm:cxn modelId="{4FADEC34-349D-4260-B930-C55209A23062}" type="presParOf" srcId="{BA7F1AF1-8FCA-4E00-BE6B-FADBB5C7EDEC}" destId="{3F381A97-AA91-4971-8361-C9665D6819B4}" srcOrd="13" destOrd="0" presId="urn:microsoft.com/office/officeart/2005/8/layout/target2"/>
    <dgm:cxn modelId="{2DA0794A-5413-43E1-A12A-FCBC51E974D3}" type="presParOf" srcId="{BA7F1AF1-8FCA-4E00-BE6B-FADBB5C7EDEC}" destId="{CAA16A13-428E-4963-B4CD-E70D2FC12AF0}" srcOrd="14" destOrd="0" presId="urn:microsoft.com/office/officeart/2005/8/layout/target2"/>
    <dgm:cxn modelId="{AAA9CCC9-8EA5-4AA3-8175-1426D8D315BB}" type="presParOf" srcId="{BA7F1AF1-8FCA-4E00-BE6B-FADBB5C7EDEC}" destId="{B4DFB1DA-61FC-4760-BB75-EB6E085C230E}" srcOrd="15" destOrd="0" presId="urn:microsoft.com/office/officeart/2005/8/layout/target2"/>
    <dgm:cxn modelId="{2A6C76CC-B097-43A1-94E5-A84AF606834E}" type="presParOf" srcId="{BA7F1AF1-8FCA-4E00-BE6B-FADBB5C7EDEC}" destId="{CA62B02D-9B54-4019-8AED-C33DA82F94C9}" srcOrd="16" destOrd="0" presId="urn:microsoft.com/office/officeart/2005/8/layout/target2"/>
    <dgm:cxn modelId="{4F7D1A89-B9A8-43C3-839C-3C1EB0CAC65A}" type="presParOf" srcId="{BA7F1AF1-8FCA-4E00-BE6B-FADBB5C7EDEC}" destId="{FDBF1372-D4BF-4E86-B6AA-7462A841E332}" srcOrd="17" destOrd="0" presId="urn:microsoft.com/office/officeart/2005/8/layout/target2"/>
    <dgm:cxn modelId="{5C13C7BB-4AB7-4617-B094-FD73F4A069AC}" type="presParOf" srcId="{BA7F1AF1-8FCA-4E00-BE6B-FADBB5C7EDEC}" destId="{1E70667C-B837-47D0-B414-BDB98291ECA6}" srcOrd="18" destOrd="0" presId="urn:microsoft.com/office/officeart/2005/8/layout/target2"/>
    <dgm:cxn modelId="{FB0C7341-2AC2-47E5-9C6B-E350F959BE0C}" type="presParOf" srcId="{9A6BF8D2-34B9-41AF-9F99-D7D910D582B7}" destId="{5241A05D-E237-48E9-8E77-8BC1A531C698}" srcOrd="2" destOrd="0" presId="urn:microsoft.com/office/officeart/2005/8/layout/target2"/>
    <dgm:cxn modelId="{A0DC03E1-ACA5-4F7E-A7EE-EBAA3E287F59}" type="presParOf" srcId="{5241A05D-E237-48E9-8E77-8BC1A531C698}" destId="{572C5273-53FC-4575-BC54-1A5939FC765C}" srcOrd="0" destOrd="0" presId="urn:microsoft.com/office/officeart/2005/8/layout/target2"/>
    <dgm:cxn modelId="{EEF2346B-8B1C-460E-8DD7-0598935ACB9C}" type="presParOf" srcId="{5241A05D-E237-48E9-8E77-8BC1A531C698}" destId="{74E35C6B-0DD4-4BE6-8959-B59985062674}" srcOrd="1" destOrd="0" presId="urn:microsoft.com/office/officeart/2005/8/layout/target2"/>
    <dgm:cxn modelId="{57549F7A-ECBE-4659-8EBB-81897582EDA5}" type="presParOf" srcId="{74E35C6B-0DD4-4BE6-8959-B59985062674}" destId="{28DD2A1B-5D57-4DCE-8225-91471D177899}" srcOrd="0" destOrd="0" presId="urn:microsoft.com/office/officeart/2005/8/layout/target2"/>
    <dgm:cxn modelId="{D080BC2F-F434-45E5-9256-E335BD9364CA}" type="presParOf" srcId="{74E35C6B-0DD4-4BE6-8959-B59985062674}" destId="{DB7570ED-B815-40D0-91C6-2819B7371B08}" srcOrd="1" destOrd="0" presId="urn:microsoft.com/office/officeart/2005/8/layout/target2"/>
    <dgm:cxn modelId="{A4672E40-4CCA-407C-9D07-7231D25CB7B0}" type="presParOf" srcId="{74E35C6B-0DD4-4BE6-8959-B59985062674}" destId="{8D964962-C81F-4D59-8F57-2F0F5C1AB1AF}" srcOrd="2" destOrd="0" presId="urn:microsoft.com/office/officeart/2005/8/layout/target2"/>
    <dgm:cxn modelId="{F64684C6-BB68-4486-B392-271748DDEA8A}" type="presParOf" srcId="{74E35C6B-0DD4-4BE6-8959-B59985062674}" destId="{65343585-7DC8-4570-8961-D735E9BA60CC}" srcOrd="3" destOrd="0" presId="urn:microsoft.com/office/officeart/2005/8/layout/target2"/>
    <dgm:cxn modelId="{EB020EC7-F2FE-478A-ADBA-F65E12ABF6BF}" type="presParOf" srcId="{74E35C6B-0DD4-4BE6-8959-B59985062674}" destId="{81F3AA10-18B6-4C33-AE94-BB1AFCE1B2A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BD030-65E5-48B8-AC72-FED3482AB4EC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0936D5BD-D15B-483A-8272-F4C107F42F5F}" type="pres">
      <dgm:prSet presAssocID="{140BD030-65E5-48B8-AC72-FED3482AB4EC}" presName="compositeShape" presStyleCnt="0">
        <dgm:presLayoutVars>
          <dgm:dir/>
          <dgm:resizeHandles/>
        </dgm:presLayoutVars>
      </dgm:prSet>
      <dgm:spPr/>
    </dgm:pt>
  </dgm:ptLst>
  <dgm:cxnLst>
    <dgm:cxn modelId="{168A795E-815C-4CD1-B6BA-96C60F028B5F}" type="presOf" srcId="{140BD030-65E5-48B8-AC72-FED3482AB4EC}" destId="{0936D5BD-D15B-483A-8272-F4C107F42F5F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19946-6247-4CB2-BC6C-3AAD5903DDAA}">
      <dsp:nvSpPr>
        <dsp:cNvPr id="0" name=""/>
        <dsp:cNvSpPr/>
      </dsp:nvSpPr>
      <dsp:spPr>
        <a:xfrm>
          <a:off x="0" y="0"/>
          <a:ext cx="11127544" cy="5992837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4651107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MATRIZ - PESQUISA </a:t>
          </a:r>
        </a:p>
      </dsp:txBody>
      <dsp:txXfrm>
        <a:off x="149196" y="149196"/>
        <a:ext cx="10829152" cy="5694445"/>
      </dsp:txXfrm>
    </dsp:sp>
    <dsp:sp modelId="{17CFEF9A-5BFE-48EC-A7FF-0D4D46410584}">
      <dsp:nvSpPr>
        <dsp:cNvPr id="0" name=""/>
        <dsp:cNvSpPr/>
      </dsp:nvSpPr>
      <dsp:spPr>
        <a:xfrm>
          <a:off x="138657" y="1223105"/>
          <a:ext cx="1903761" cy="7892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Dados Pessoais</a:t>
          </a:r>
        </a:p>
      </dsp:txBody>
      <dsp:txXfrm>
        <a:off x="162929" y="1247377"/>
        <a:ext cx="1855217" cy="740688"/>
      </dsp:txXfrm>
    </dsp:sp>
    <dsp:sp modelId="{655018CC-94D7-4D37-964A-BDE3D119D930}">
      <dsp:nvSpPr>
        <dsp:cNvPr id="0" name=""/>
        <dsp:cNvSpPr/>
      </dsp:nvSpPr>
      <dsp:spPr>
        <a:xfrm>
          <a:off x="2345867" y="2642157"/>
          <a:ext cx="1903761" cy="7892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619"/>
              <a:satOff val="-2101"/>
              <a:lumOff val="-12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Dados Pessoais</a:t>
          </a:r>
        </a:p>
      </dsp:txBody>
      <dsp:txXfrm>
        <a:off x="2370139" y="2666429"/>
        <a:ext cx="1855217" cy="740688"/>
      </dsp:txXfrm>
    </dsp:sp>
    <dsp:sp modelId="{1350CC1F-BB0A-412E-BC73-0FDB48866D10}">
      <dsp:nvSpPr>
        <dsp:cNvPr id="0" name=""/>
        <dsp:cNvSpPr/>
      </dsp:nvSpPr>
      <dsp:spPr>
        <a:xfrm>
          <a:off x="143272" y="2448604"/>
          <a:ext cx="1811775" cy="7892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5238"/>
              <a:satOff val="-4202"/>
              <a:lumOff val="-24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Informações Municípios/Região</a:t>
          </a:r>
        </a:p>
      </dsp:txBody>
      <dsp:txXfrm>
        <a:off x="167544" y="2472876"/>
        <a:ext cx="1763231" cy="740688"/>
      </dsp:txXfrm>
    </dsp:sp>
    <dsp:sp modelId="{549324AC-9F40-4166-ACEE-3E13ECC95AE1}">
      <dsp:nvSpPr>
        <dsp:cNvPr id="0" name=""/>
        <dsp:cNvSpPr/>
      </dsp:nvSpPr>
      <dsp:spPr>
        <a:xfrm>
          <a:off x="105717" y="3612600"/>
          <a:ext cx="1903744" cy="16284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7858"/>
              <a:satOff val="-6303"/>
              <a:lumOff val="-36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Experiência na Gestão e Motivação para assumir o cargo</a:t>
          </a:r>
        </a:p>
      </dsp:txBody>
      <dsp:txXfrm>
        <a:off x="155797" y="3662680"/>
        <a:ext cx="1803584" cy="1528264"/>
      </dsp:txXfrm>
    </dsp:sp>
    <dsp:sp modelId="{1504F825-D82B-4983-903D-A6ED8D689171}">
      <dsp:nvSpPr>
        <dsp:cNvPr id="0" name=""/>
        <dsp:cNvSpPr/>
      </dsp:nvSpPr>
      <dsp:spPr>
        <a:xfrm>
          <a:off x="2340982" y="1261528"/>
          <a:ext cx="8623847" cy="4194985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5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266381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Percepção sobre Temas Estratégicos para a Gestão </a:t>
          </a:r>
        </a:p>
      </dsp:txBody>
      <dsp:txXfrm>
        <a:off x="2469992" y="1390538"/>
        <a:ext cx="8365827" cy="3936965"/>
      </dsp:txXfrm>
    </dsp:sp>
    <dsp:sp modelId="{C7DA1830-E2EE-4C42-9033-F431F82355B9}">
      <dsp:nvSpPr>
        <dsp:cNvPr id="0" name=""/>
        <dsp:cNvSpPr/>
      </dsp:nvSpPr>
      <dsp:spPr>
        <a:xfrm>
          <a:off x="2594118" y="2093583"/>
          <a:ext cx="776956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0477"/>
              <a:satOff val="-8404"/>
              <a:lumOff val="-49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AB</a:t>
          </a:r>
        </a:p>
      </dsp:txBody>
      <dsp:txXfrm>
        <a:off x="2598754" y="2098219"/>
        <a:ext cx="767684" cy="141485"/>
      </dsp:txXfrm>
    </dsp:sp>
    <dsp:sp modelId="{7DD58436-B88D-4EA8-9ED2-3F8F60EDF24B}">
      <dsp:nvSpPr>
        <dsp:cNvPr id="0" name=""/>
        <dsp:cNvSpPr/>
      </dsp:nvSpPr>
      <dsp:spPr>
        <a:xfrm>
          <a:off x="2429531" y="3523142"/>
          <a:ext cx="1961304" cy="398680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tint val="83000"/>
                <a:satMod val="100000"/>
                <a:lumMod val="100000"/>
              </a:schemeClr>
            </a:gs>
            <a:gs pos="100000">
              <a:schemeClr val="accent4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MEDIDAS PARA APRIMORAMENTO DA GESTÃO</a:t>
          </a:r>
        </a:p>
      </dsp:txBody>
      <dsp:txXfrm>
        <a:off x="2441792" y="3535403"/>
        <a:ext cx="1936782" cy="374158"/>
      </dsp:txXfrm>
    </dsp:sp>
    <dsp:sp modelId="{2A0D9309-5A46-46FA-B1E3-8012176AF960}">
      <dsp:nvSpPr>
        <dsp:cNvPr id="0" name=""/>
        <dsp:cNvSpPr/>
      </dsp:nvSpPr>
      <dsp:spPr>
        <a:xfrm>
          <a:off x="2341016" y="2824089"/>
          <a:ext cx="2155030" cy="608562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4">
                <a:tint val="83000"/>
                <a:satMod val="100000"/>
                <a:lumMod val="100000"/>
              </a:schemeClr>
            </a:gs>
            <a:gs pos="100000">
              <a:schemeClr val="accent4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Identificação dos atores que apoiam e os que possuem resistência a sua  Gestão </a:t>
          </a:r>
        </a:p>
      </dsp:txBody>
      <dsp:txXfrm>
        <a:off x="2359731" y="2842804"/>
        <a:ext cx="2117600" cy="571132"/>
      </dsp:txXfrm>
    </dsp:sp>
    <dsp:sp modelId="{BD9C2299-93E7-4718-ABEF-E25114CE0B13}">
      <dsp:nvSpPr>
        <dsp:cNvPr id="0" name=""/>
        <dsp:cNvSpPr/>
      </dsp:nvSpPr>
      <dsp:spPr>
        <a:xfrm>
          <a:off x="3051733" y="2529304"/>
          <a:ext cx="939637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28334"/>
              <a:satOff val="-14707"/>
              <a:lumOff val="-85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Redes</a:t>
          </a:r>
        </a:p>
      </dsp:txBody>
      <dsp:txXfrm>
        <a:off x="3056369" y="2533940"/>
        <a:ext cx="930365" cy="141485"/>
      </dsp:txXfrm>
    </dsp:sp>
    <dsp:sp modelId="{8F82343A-2AE4-496B-8309-EC4DEA06D19F}">
      <dsp:nvSpPr>
        <dsp:cNvPr id="0" name=""/>
        <dsp:cNvSpPr/>
      </dsp:nvSpPr>
      <dsp:spPr>
        <a:xfrm>
          <a:off x="3791660" y="2131468"/>
          <a:ext cx="894241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0954"/>
              <a:satOff val="-16808"/>
              <a:lumOff val="-98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PLN/GES</a:t>
          </a:r>
        </a:p>
      </dsp:txBody>
      <dsp:txXfrm>
        <a:off x="3796296" y="2136104"/>
        <a:ext cx="884969" cy="141485"/>
      </dsp:txXfrm>
    </dsp:sp>
    <dsp:sp modelId="{FCBBF173-7189-43F4-8FA2-D165EC9445CB}">
      <dsp:nvSpPr>
        <dsp:cNvPr id="0" name=""/>
        <dsp:cNvSpPr/>
      </dsp:nvSpPr>
      <dsp:spPr>
        <a:xfrm>
          <a:off x="4900212" y="1876002"/>
          <a:ext cx="1724769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3573"/>
              <a:satOff val="-18909"/>
              <a:lumOff val="-110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REGIONALIÇÃO</a:t>
          </a:r>
        </a:p>
      </dsp:txBody>
      <dsp:txXfrm>
        <a:off x="4904848" y="1880638"/>
        <a:ext cx="1715497" cy="141485"/>
      </dsp:txXfrm>
    </dsp:sp>
    <dsp:sp modelId="{3C2AFC08-CABB-4D51-AC8D-DF899FEA645D}">
      <dsp:nvSpPr>
        <dsp:cNvPr id="0" name=""/>
        <dsp:cNvSpPr/>
      </dsp:nvSpPr>
      <dsp:spPr>
        <a:xfrm>
          <a:off x="6597506" y="2261487"/>
          <a:ext cx="974632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6192"/>
              <a:satOff val="-21010"/>
              <a:lumOff val="-1226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CS</a:t>
          </a:r>
        </a:p>
      </dsp:txBody>
      <dsp:txXfrm>
        <a:off x="6602142" y="2266123"/>
        <a:ext cx="965360" cy="141485"/>
      </dsp:txXfrm>
    </dsp:sp>
    <dsp:sp modelId="{CAA16A13-428E-4963-B4CD-E70D2FC12AF0}">
      <dsp:nvSpPr>
        <dsp:cNvPr id="0" name=""/>
        <dsp:cNvSpPr/>
      </dsp:nvSpPr>
      <dsp:spPr>
        <a:xfrm>
          <a:off x="7732904" y="2353969"/>
          <a:ext cx="974632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8811"/>
              <a:satOff val="-23111"/>
              <a:lumOff val="-134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G.TRAB</a:t>
          </a:r>
        </a:p>
      </dsp:txBody>
      <dsp:txXfrm>
        <a:off x="7737540" y="2358605"/>
        <a:ext cx="965360" cy="141485"/>
      </dsp:txXfrm>
    </dsp:sp>
    <dsp:sp modelId="{CA62B02D-9B54-4019-8AED-C33DA82F94C9}">
      <dsp:nvSpPr>
        <dsp:cNvPr id="0" name=""/>
        <dsp:cNvSpPr/>
      </dsp:nvSpPr>
      <dsp:spPr>
        <a:xfrm>
          <a:off x="7576813" y="2006693"/>
          <a:ext cx="974632" cy="1507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1430"/>
              <a:satOff val="-25212"/>
              <a:lumOff val="-1471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JUDICIAL.</a:t>
          </a:r>
        </a:p>
      </dsp:txBody>
      <dsp:txXfrm>
        <a:off x="7581449" y="2011329"/>
        <a:ext cx="965360" cy="141485"/>
      </dsp:txXfrm>
    </dsp:sp>
    <dsp:sp modelId="{1E70667C-B837-47D0-B414-BDB98291ECA6}">
      <dsp:nvSpPr>
        <dsp:cNvPr id="0" name=""/>
        <dsp:cNvSpPr/>
      </dsp:nvSpPr>
      <dsp:spPr>
        <a:xfrm>
          <a:off x="9238162" y="2200366"/>
          <a:ext cx="974632" cy="2544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24050"/>
              <a:satOff val="-27313"/>
              <a:lumOff val="-159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Financiamento </a:t>
          </a:r>
        </a:p>
      </dsp:txBody>
      <dsp:txXfrm>
        <a:off x="9245987" y="2208191"/>
        <a:ext cx="958982" cy="238787"/>
      </dsp:txXfrm>
    </dsp:sp>
    <dsp:sp modelId="{572C5273-53FC-4575-BC54-1A5939FC765C}">
      <dsp:nvSpPr>
        <dsp:cNvPr id="0" name=""/>
        <dsp:cNvSpPr/>
      </dsp:nvSpPr>
      <dsp:spPr>
        <a:xfrm>
          <a:off x="4576639" y="2604235"/>
          <a:ext cx="6175787" cy="232227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521907"/>
                <a:satOff val="-33616"/>
                <a:lumOff val="-196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521907"/>
                <a:satOff val="-33616"/>
                <a:lumOff val="-196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353049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Posição sobre a importância dos espaços de pactuação e controle social  </a:t>
          </a:r>
        </a:p>
      </dsp:txBody>
      <dsp:txXfrm>
        <a:off x="4648057" y="2675653"/>
        <a:ext cx="6032951" cy="2179436"/>
      </dsp:txXfrm>
    </dsp:sp>
    <dsp:sp modelId="{28DD2A1B-5D57-4DCE-8225-91471D177899}">
      <dsp:nvSpPr>
        <dsp:cNvPr id="0" name=""/>
        <dsp:cNvSpPr/>
      </dsp:nvSpPr>
      <dsp:spPr>
        <a:xfrm>
          <a:off x="4609236" y="3563917"/>
          <a:ext cx="1919379" cy="10787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56669"/>
              <a:satOff val="-29414"/>
              <a:lumOff val="-1716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CIB/CIR</a:t>
          </a:r>
        </a:p>
      </dsp:txBody>
      <dsp:txXfrm>
        <a:off x="4642410" y="3597091"/>
        <a:ext cx="1853031" cy="1012362"/>
      </dsp:txXfrm>
    </dsp:sp>
    <dsp:sp modelId="{8D964962-C81F-4D59-8F57-2F0F5C1AB1AF}">
      <dsp:nvSpPr>
        <dsp:cNvPr id="0" name=""/>
        <dsp:cNvSpPr/>
      </dsp:nvSpPr>
      <dsp:spPr>
        <a:xfrm>
          <a:off x="6669631" y="3563917"/>
          <a:ext cx="1919379" cy="10787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89288"/>
              <a:satOff val="-31515"/>
              <a:lumOff val="-183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CIT</a:t>
          </a:r>
        </a:p>
      </dsp:txBody>
      <dsp:txXfrm>
        <a:off x="6702805" y="3597091"/>
        <a:ext cx="1853031" cy="1012362"/>
      </dsp:txXfrm>
    </dsp:sp>
    <dsp:sp modelId="{81F3AA10-18B6-4C33-AE94-BB1AFCE1B2A9}">
      <dsp:nvSpPr>
        <dsp:cNvPr id="0" name=""/>
        <dsp:cNvSpPr/>
      </dsp:nvSpPr>
      <dsp:spPr>
        <a:xfrm>
          <a:off x="8813116" y="3595140"/>
          <a:ext cx="1915425" cy="10278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21907"/>
              <a:satOff val="-33616"/>
              <a:lumOff val="-1961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Conselho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Conferência</a:t>
          </a:r>
        </a:p>
      </dsp:txBody>
      <dsp:txXfrm>
        <a:off x="8844725" y="3626749"/>
        <a:ext cx="1852207" cy="96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328F-517F-4339-89BD-775F83A97314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5700-8083-4197-AEB3-5FEAF1E86D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9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14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64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2803-218C-44EE-AB6A-F3566DAF3A4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1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6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5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3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1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2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4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1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7821" y="635352"/>
            <a:ext cx="11296357" cy="16359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Pesquisa com os gestores(as) </a:t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municipais de saúde </a:t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ciclo de 2017/2020</a:t>
            </a:r>
          </a:p>
        </p:txBody>
      </p:sp>
      <p:pic>
        <p:nvPicPr>
          <p:cNvPr id="1026" name="Picture 2" descr="http://www.conasems.org.br/wp-content/themes/conasems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5557672"/>
            <a:ext cx="3750788" cy="6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9" y="4970893"/>
            <a:ext cx="1288573" cy="11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21" y="4859706"/>
            <a:ext cx="1649272" cy="12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sultado de imagem para imagens gestores de saude">
            <a:extLst>
              <a:ext uri="{FF2B5EF4-FFF2-40B4-BE49-F238E27FC236}">
                <a16:creationId xmlns:a16="http://schemas.microsoft.com/office/drawing/2014/main" id="{C0141665-8CB2-4C7C-B597-5510D5E8B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5115" t="23391" r="3976"/>
          <a:stretch/>
        </p:blipFill>
        <p:spPr bwMode="auto">
          <a:xfrm>
            <a:off x="3151163" y="2587296"/>
            <a:ext cx="6133514" cy="227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2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62000" y="98852"/>
            <a:ext cx="10668000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523627" y="1543081"/>
            <a:ext cx="28376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b="1" dirty="0"/>
              <a:t>Planejamento em Saúde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61" y="1209990"/>
            <a:ext cx="2857500" cy="78197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527CA98-03B5-402F-8918-01C614A3813A}"/>
              </a:ext>
            </a:extLst>
          </p:cNvPr>
          <p:cNvSpPr/>
          <p:nvPr/>
        </p:nvSpPr>
        <p:spPr>
          <a:xfrm>
            <a:off x="5226599" y="1423859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C2C344-A4C2-4D9D-899F-E812CC486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478"/>
              </p:ext>
            </p:extLst>
          </p:nvPr>
        </p:nvGraphicFramePr>
        <p:xfrm>
          <a:off x="385011" y="2200275"/>
          <a:ext cx="11355411" cy="456405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2055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367448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420094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225814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88293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Brasil/Região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Desafio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Desafio III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Desafio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330294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Qualificação das equipes gestoras municipais para pratica do planejamento em saúde	62%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Implementar processo permanente de planejamento participativo e integrado, de base local e ascendente, orientado por problemas e necessidades em saúde	48%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Uso dos indicadores de saúde na construção dos instrumentos de planejamento	42%</a:t>
                      </a:r>
                    </a:p>
                    <a:p>
                      <a:pPr algn="l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058349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Sudeste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Qualificação das equipes gestoras municipais para pratica do planejamento em saúde	</a:t>
                      </a:r>
                      <a:r>
                        <a:rPr lang="pt-BR" sz="1600" b="1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Uso dos indicadores de saúde na construção dos instrumentos de planejamento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b="1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Implementar processo permanente de planejamento participativo e integrado, de base local e ascendente, orientado por problemas e necessidades em saúde</a:t>
                      </a:r>
                      <a:r>
                        <a:rPr lang="pt-BR" sz="1600" baseline="0" dirty="0"/>
                        <a:t>   </a:t>
                      </a:r>
                      <a:r>
                        <a:rPr lang="pt-BR" sz="1600" b="1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828585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Qualificação das equipes gestoras municipais para pratica do planejamento em saúde: 66%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Uso dos indicadores de saúde na construção dos instrumentos de planejamento: 40% 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Implementar processo de planejamento  integrado, e ascendente, orientado por problemas de saúde.: 35%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63231" y="-30371"/>
            <a:ext cx="9187631" cy="1150938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12623" y="1049334"/>
            <a:ext cx="29132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Gestão e Regionalização da Saúde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5" y="174736"/>
            <a:ext cx="1408354" cy="1230368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/>
          </p:nvPr>
        </p:nvGraphicFramePr>
        <p:xfrm>
          <a:off x="5359400" y="1803400"/>
          <a:ext cx="4697040" cy="329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978AAFC3-05AB-4CBA-902D-76DAEA2ED0E6}"/>
              </a:ext>
            </a:extLst>
          </p:cNvPr>
          <p:cNvSpPr/>
          <p:nvPr/>
        </p:nvSpPr>
        <p:spPr>
          <a:xfrm>
            <a:off x="684791" y="598365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E81AF94-17DC-4D85-AAAA-7A04D3DE4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53562"/>
              </p:ext>
            </p:extLst>
          </p:nvPr>
        </p:nvGraphicFramePr>
        <p:xfrm>
          <a:off x="336884" y="2117558"/>
          <a:ext cx="11428325" cy="3870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05337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486979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413051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322958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286862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Desafio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Desafio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Desafio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Rio de Janeiro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Fortalecimento das CIR como instâncias de planejamento e </a:t>
                      </a:r>
                      <a:r>
                        <a:rPr lang="pt-BR" sz="1800" dirty="0" err="1">
                          <a:solidFill>
                            <a:srgbClr val="FF0000"/>
                          </a:solidFill>
                        </a:rPr>
                        <a:t>pactuação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 no âmbito regional	58%</a:t>
                      </a:r>
                    </a:p>
                    <a:p>
                      <a:pPr algn="just"/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Ampliação dos recursos financeiros tendo como base as diferenças regionais                        48%</a:t>
                      </a:r>
                    </a:p>
                    <a:p>
                      <a:pPr algn="just"/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Fortalecimento das ações de Avaliação, Controle e Auditória	46%</a:t>
                      </a:r>
                    </a:p>
                    <a:p>
                      <a:pPr algn="just"/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Ampliação dos recursos financeiros tendo como base as diferenças regionais	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Fortalecimento das CIR como instâncias de planejamento e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</a:rPr>
                        <a:t>pactuação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 no âmbito regional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Disponibilização por parte da SES , de recursos humanos, tecnológicos e financeiros, conforme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</a:rPr>
                        <a:t>pactuação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 estabelecida no intuito de fortalecer o processo de regionalização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45 %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899662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Brasil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/>
                        <a:t>Fortalecimento das CIR como instâncias de planejamento e pactuação no âmbito regional: 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/>
                        <a:t>Ampliação dos recursos financeiros tendo como base as diferenças regionais: 46%</a:t>
                      </a:r>
                    </a:p>
                    <a:p>
                      <a:pPr algn="just"/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/>
                        <a:t>Disponibilização por parte da SES , de recursos humanos, tecnológicos e financeiros, para fortalecer o processo de regionalização.: 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09935" y="-77797"/>
            <a:ext cx="10480059" cy="109009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95" y="703924"/>
            <a:ext cx="4282321" cy="52322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C89C1C4-08DE-4A28-88C8-8F3D978F9030}"/>
              </a:ext>
            </a:extLst>
          </p:cNvPr>
          <p:cNvSpPr/>
          <p:nvPr/>
        </p:nvSpPr>
        <p:spPr>
          <a:xfrm>
            <a:off x="9492729" y="975201"/>
            <a:ext cx="22300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Fortalecimento do Controle Social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D2F4312-E738-4492-A4A0-A6BD3D0AD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58912"/>
              </p:ext>
            </p:extLst>
          </p:nvPr>
        </p:nvGraphicFramePr>
        <p:xfrm>
          <a:off x="408939" y="2140859"/>
          <a:ext cx="11374122" cy="448839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78691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232789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255931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006711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73595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Desafio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Desafio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Desafio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524172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/>
                        <a:t>Rio</a:t>
                      </a:r>
                      <a:r>
                        <a:rPr lang="pt-BR" sz="1800" b="1" baseline="0" dirty="0"/>
                        <a:t> de Janeiro</a:t>
                      </a:r>
                      <a:endParaRPr lang="pt-B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Apoiar o processo de formação dos conselheiros de saúde	</a:t>
                      </a:r>
                    </a:p>
                    <a:p>
                      <a:pPr algn="just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54 %</a:t>
                      </a:r>
                    </a:p>
                    <a:p>
                      <a:pPr algn="just"/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Apoiar os processos de educação popular em saúde, com vistas ao fortalecimento da participação social do SUS:  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Apoiar o processo de mobilização social e institucional em defesa do SUS          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816454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Apoiar o processo de formação dos conselheiros de saúde	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46 %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Apoiar os processos de educação popular em saúde, com vistas ao fortalecimento da participação social do SUS	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43 %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Apoiar o processo de mobilização social e institucional em defesa do SUS	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41 %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052518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Brasil</a:t>
                      </a:r>
                      <a:endParaRPr lang="pt-B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/>
                        <a:t>Apoiar o processo de formação dos conselheiros de saúde: 43%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Apoiar o processo de mobilização social e institucional em defesa do SUS: 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Apoiar os processos de educação popular em saúde, com vistas ao fortalecimento da participação social do SUS:39%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008414D2-2353-4A54-826E-6D8216D6E472}"/>
              </a:ext>
            </a:extLst>
          </p:cNvPr>
          <p:cNvSpPr/>
          <p:nvPr/>
        </p:nvSpPr>
        <p:spPr>
          <a:xfrm>
            <a:off x="424917" y="1180324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</p:spTree>
    <p:extLst>
      <p:ext uri="{BB962C8B-B14F-4D97-AF65-F5344CB8AC3E}">
        <p14:creationId xmlns:p14="http://schemas.microsoft.com/office/powerpoint/2010/main" val="412105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6048" y="-153366"/>
            <a:ext cx="9173116" cy="1150938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1800" dirty="0"/>
          </a:p>
        </p:txBody>
      </p:sp>
      <p:sp>
        <p:nvSpPr>
          <p:cNvPr id="7" name="Retângulo 6"/>
          <p:cNvSpPr/>
          <p:nvPr/>
        </p:nvSpPr>
        <p:spPr>
          <a:xfrm>
            <a:off x="9603772" y="643154"/>
            <a:ext cx="22993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do Trabalho e Educação em Saúde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55" y="733723"/>
            <a:ext cx="2167783" cy="737367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A57DE9B-AB8D-4AC0-9D10-93EE9336E174}"/>
              </a:ext>
            </a:extLst>
          </p:cNvPr>
          <p:cNvCxnSpPr>
            <a:cxnSpLocks/>
          </p:cNvCxnSpPr>
          <p:nvPr/>
        </p:nvCxnSpPr>
        <p:spPr>
          <a:xfrm flipV="1">
            <a:off x="3561482" y="3121007"/>
            <a:ext cx="1633417" cy="869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D85FAC49-A313-4369-8C70-5E602B998EE2}"/>
              </a:ext>
            </a:extLst>
          </p:cNvPr>
          <p:cNvSpPr/>
          <p:nvPr/>
        </p:nvSpPr>
        <p:spPr>
          <a:xfrm>
            <a:off x="405816" y="684021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E2DB27A-381E-4C90-8ADE-F70144424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19022"/>
              </p:ext>
            </p:extLst>
          </p:nvPr>
        </p:nvGraphicFramePr>
        <p:xfrm>
          <a:off x="253218" y="1617785"/>
          <a:ext cx="11480398" cy="45004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63927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311096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344650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32055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261809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Rio</a:t>
                      </a:r>
                      <a:r>
                        <a:rPr lang="pt-BR" sz="1600" b="1" baseline="0" dirty="0">
                          <a:solidFill>
                            <a:srgbClr val="FF0000"/>
                          </a:solidFill>
                        </a:rPr>
                        <a:t> de Janeiro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Implementação e </a:t>
                      </a:r>
                      <a:r>
                        <a:rPr lang="pt-BR" sz="1600" b="1" dirty="0" err="1">
                          <a:solidFill>
                            <a:srgbClr val="FF0000"/>
                          </a:solidFill>
                        </a:rPr>
                        <a:t>pactuação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 de diretrizes para políticas de educação e gestão do trabalho que favoreçam o provimento e a fixação de trabalhadores de saúde, no âmbito municipal	54 %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Implementação e/ou reformulação de Planos de Cargos e Salários no âmbito da gestão local: 44%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Estabelecimento de espaços de negociação permanente entre trabalhadores e gestores objetivando a melhoria da oferta de serviços e a valorização dos trabalhadores 39%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593864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Implementação e/ou reformulação de Planos de Cargos e Salários no âmbito da gestão local 	</a:t>
                      </a:r>
                      <a:r>
                        <a:rPr lang="pt-BR" sz="1600" b="1" dirty="0"/>
                        <a:t>50 %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Implementação e </a:t>
                      </a:r>
                      <a:r>
                        <a:rPr lang="pt-BR" sz="1600" dirty="0" err="1"/>
                        <a:t>pactuação</a:t>
                      </a:r>
                      <a:r>
                        <a:rPr lang="pt-BR" sz="1600" dirty="0"/>
                        <a:t> de diretrizes para políticas de educação e gestão do trabalho que favoreçam o provimento e a fixação de trabalhadores de saúde, no âmbito municipal   </a:t>
                      </a:r>
                      <a:r>
                        <a:rPr lang="pt-BR" sz="1600" b="1" dirty="0"/>
                        <a:t>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Promoção e desenvolvimento de políticas de gestão do trabalho, considerando os princípios da humanização, da participação e da democratização das relações de trabalho	</a:t>
                      </a:r>
                      <a:r>
                        <a:rPr lang="pt-BR" sz="1600" b="1" dirty="0"/>
                        <a:t>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016818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 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Implementação e pactuação de diretrizes para políticas de educação e gestão do trabalho:  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Implementação e/ou reformulação de Planos de Cargos e Salários no âmbito da gestão local: 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Promoção e desenvolvimento de políticas de gestão do trabalho : 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7508A-9487-4CAD-B4B3-61A538AE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28" y="-92277"/>
            <a:ext cx="9720072" cy="1233228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757120-BC40-43D3-A741-DC13D5E1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925" y="595676"/>
            <a:ext cx="1936750" cy="7519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6FE82D1-7A8B-4DC9-896A-D122E62027E1}"/>
              </a:ext>
            </a:extLst>
          </p:cNvPr>
          <p:cNvSpPr/>
          <p:nvPr/>
        </p:nvSpPr>
        <p:spPr>
          <a:xfrm>
            <a:off x="3715136" y="802397"/>
            <a:ext cx="37338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Financiamento do SUS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21E867-5CE0-492A-8483-4BC5031FE152}"/>
              </a:ext>
            </a:extLst>
          </p:cNvPr>
          <p:cNvSpPr/>
          <p:nvPr/>
        </p:nvSpPr>
        <p:spPr>
          <a:xfrm>
            <a:off x="441325" y="710064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A1D18DD-F4A3-4763-89ED-40598A78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81630"/>
              </p:ext>
            </p:extLst>
          </p:nvPr>
        </p:nvGraphicFramePr>
        <p:xfrm>
          <a:off x="313161" y="1463040"/>
          <a:ext cx="11565677" cy="498835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10330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287233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005580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362534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1284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168471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Rio de</a:t>
                      </a:r>
                      <a:r>
                        <a:rPr lang="pt-BR" sz="1600" b="1" baseline="0" dirty="0">
                          <a:solidFill>
                            <a:srgbClr val="FF0000"/>
                          </a:solidFill>
                        </a:rPr>
                        <a:t> Janeiro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Garantir o financiamento estável e sustentável para o SUS, melhorando o padrão do gasto e qualificando o financiamento tripartite e os processos de transferência de recursos	64 %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Ampliar o financiamento da Atenção Básica com a participação do Estado	60 %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Garantir financiamento tripartite para estruturação e apoio ao funcionamento das Redes de Atenção à Saúde 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322217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Garantir o financiamento estável e sustentável para o SUS, melhorando o padrão do gasto e qualificando o financiamento tripartite e os processos de transferência de recursos 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67 %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Ampliar o financiamento da Atenção Básica com a participação do Estado	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51 %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Melhorar o padrão de gasto, observar os critérios de rateio dos recursos da União para os estados e dos estados para os municípios na forma da LC nº 141/2012          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36123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 (atualizar)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Garantir o financiamento estável e sustentável para o SUS, melhorando o padrão do gasto e qualificando o financiamento tripartite : 68%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Ampliar o financiamento da Atenção Básica com a participação do Estado: 53%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Ampliar o financiamento da Atenção Básica com maior participação da União: 30%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7508A-9487-4CAD-B4B3-61A538AE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3" y="49454"/>
            <a:ext cx="9720072" cy="769752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1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6FE82D1-7A8B-4DC9-896A-D122E62027E1}"/>
              </a:ext>
            </a:extLst>
          </p:cNvPr>
          <p:cNvSpPr/>
          <p:nvPr/>
        </p:nvSpPr>
        <p:spPr>
          <a:xfrm>
            <a:off x="4533160" y="776304"/>
            <a:ext cx="31256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Judicialização da Saúde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21E867-5CE0-492A-8483-4BC5031FE152}"/>
              </a:ext>
            </a:extLst>
          </p:cNvPr>
          <p:cNvSpPr/>
          <p:nvPr/>
        </p:nvSpPr>
        <p:spPr>
          <a:xfrm>
            <a:off x="1184098" y="760420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D3AA4D-ACD3-4979-86EC-46C08069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141" y="672608"/>
            <a:ext cx="2062328" cy="523220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F7BB960-189E-47A2-8D20-7EB46A128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61920"/>
              </p:ext>
            </p:extLst>
          </p:nvPr>
        </p:nvGraphicFramePr>
        <p:xfrm>
          <a:off x="360305" y="1442360"/>
          <a:ext cx="11471387" cy="4907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72956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286828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056885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854718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62593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Desafio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157920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Rio de Janeiro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Construir uma agenda proativa com TCU, CGU e MP e Auditoria do SUS	          50 %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Ampliar o conhecimento do órgão de controle sobre a dinâmica da gestão das ações e serviços de saúde no âmbito do SUS	46%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Estruturação de equipe multiprofissional especializada, com infraestrutura  adequada para o cumprimento das ações judiciais	38%</a:t>
                      </a:r>
                    </a:p>
                    <a:p>
                      <a:pPr algn="just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066505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/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Ampliar o conhecimento do órgão de controle sobre a dinâmica da gestão das ações e serviços de saúde no âmbito do SUS	</a:t>
                      </a:r>
                      <a:r>
                        <a:rPr lang="pt-BR" sz="1800" b="1" dirty="0"/>
                        <a:t>54 %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Construir uma agenda proativa com TCU, CGU e MP e Auditoria do SUS	</a:t>
                      </a:r>
                      <a:r>
                        <a:rPr lang="pt-BR" sz="1800" b="1" dirty="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Maior participação da SES na construção de agendas com o poder judiciário apoiando nas ações de mediação  </a:t>
                      </a:r>
                      <a:r>
                        <a:rPr lang="pt-BR" sz="1800" b="1" dirty="0"/>
                        <a:t>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139926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 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Ampliar o conhecimento do órgão de controle sobre a dinâmica da gestão das ações e serviços de saúde no âmbito do SUS: 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Construir uma agenda proativa com TCU, CGU e MP e Auditoria do SUS : 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Apoio do Ministério da Saúde no desenvolvimento de sistemas informatizados, processo de capacitação e organização de ciclos de discussão com o poder judiciário : 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1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A0AA7-CAD0-4424-BA07-3201862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2" y="217715"/>
            <a:ext cx="10588332" cy="83316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PESQUISA COM GESTORES MUNICIPAIS </a:t>
            </a:r>
            <a:br>
              <a:rPr lang="pt-BR" sz="3200" dirty="0"/>
            </a:br>
            <a:r>
              <a:rPr lang="pt-BR" sz="3200" dirty="0"/>
              <a:t>CICLO DE GESTÃO 2017-2021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647F9E-46FD-4F22-8A34-BB415E1428B2}"/>
              </a:ext>
            </a:extLst>
          </p:cNvPr>
          <p:cNvSpPr/>
          <p:nvPr/>
        </p:nvSpPr>
        <p:spPr>
          <a:xfrm>
            <a:off x="3318877" y="1147267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b="1" dirty="0"/>
              <a:t>Grau de influência dos atores sociais e entidades sobre suas ações no cotidiano da gestão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32FAA1-3DB0-478B-AF8C-BE6867D3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2" y="634297"/>
            <a:ext cx="2596961" cy="1376021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6492942-7E2F-4D7F-85BE-EA17B6FB5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94440"/>
              </p:ext>
            </p:extLst>
          </p:nvPr>
        </p:nvGraphicFramePr>
        <p:xfrm>
          <a:off x="647325" y="2090698"/>
          <a:ext cx="10724779" cy="401468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71437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2168660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058801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725881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4901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Ator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Ator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Ator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95763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Rio de Janeiro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0000"/>
                          </a:solidFill>
                        </a:rPr>
                        <a:t>Prefeito  62 %</a:t>
                      </a: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Poder Judiciário	60 %</a:t>
                      </a: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FF0000"/>
                          </a:solidFill>
                        </a:rPr>
                        <a:t>Ministério da Saúde: 38%</a:t>
                      </a:r>
                    </a:p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09618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Prefeito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60 %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Conselho Municipal de Saúde - CMS	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47 %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Conselho de Secretários Municipais de Saúde - COSEMS	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42 %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47066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Brasil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Prefeito: 59%</a:t>
                      </a:r>
                    </a:p>
                    <a:p>
                      <a:pPr algn="ctr"/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Conselho Municipal de saúde : 48%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Ministério da Saúde : 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6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48842-F012-463B-8953-93A39816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42" y="267688"/>
            <a:ext cx="9720072" cy="8514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PESQUISA COM GESTORES MUNICIPAIS </a:t>
            </a:r>
            <a:br>
              <a:rPr lang="pt-BR" sz="3600" dirty="0"/>
            </a:br>
            <a:r>
              <a:rPr lang="pt-BR" sz="3600" dirty="0"/>
              <a:t>CICLO DE GESTÃO 2017-2021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140028F-21A9-465A-96A6-940967508328}"/>
              </a:ext>
            </a:extLst>
          </p:cNvPr>
          <p:cNvSpPr/>
          <p:nvPr/>
        </p:nvSpPr>
        <p:spPr>
          <a:xfrm>
            <a:off x="3170703" y="1119116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dirty="0"/>
              <a:t>Grau de importância de situações no cotidiano, na definição de ações como gestor municipal.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D07299-36F7-450B-A0C6-3E8A00AF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6" y="211418"/>
            <a:ext cx="1941037" cy="1893977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A66608E-54C7-4E89-B94A-279E172F9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74394"/>
              </p:ext>
            </p:extLst>
          </p:nvPr>
        </p:nvGraphicFramePr>
        <p:xfrm>
          <a:off x="520506" y="2180492"/>
          <a:ext cx="11296356" cy="34576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65846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2522096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359877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548537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2069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Grau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Grau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Grau 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944405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Rio de Janeiro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Discussões com o Poder Judiciário        56</a:t>
                      </a:r>
                      <a:r>
                        <a:rPr lang="pt-BR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  <a:p>
                      <a:pPr algn="just"/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Relatórios de Auditoria	54 %</a:t>
                      </a:r>
                    </a:p>
                    <a:p>
                      <a:pPr algn="just"/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</a:rPr>
                        <a:t>Agendas discutidas na CIR e Agenda organizada pela SES	40 %</a:t>
                      </a:r>
                    </a:p>
                    <a:p>
                      <a:pPr algn="just"/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988773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Propostas oriundas do CMS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</a:rPr>
                        <a:t>55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Agendas discutidas na CIR           	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48 %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Demandas de outras instâncias (CIB/CIT)               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39 %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743694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Brasil (atualizar)</a:t>
                      </a:r>
                      <a:endParaRPr lang="pt-B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Propostas oriundas </a:t>
                      </a:r>
                    </a:p>
                    <a:p>
                      <a:pPr algn="ctr"/>
                      <a:r>
                        <a:rPr lang="pt-BR" sz="1800" b="1" dirty="0"/>
                        <a:t>do CMS :55%</a:t>
                      </a:r>
                    </a:p>
                    <a:p>
                      <a:pPr algn="just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Agendas discutidas na CIR: 49%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Relatórios de </a:t>
                      </a:r>
                    </a:p>
                    <a:p>
                      <a:pPr algn="ctr"/>
                      <a:r>
                        <a:rPr lang="pt-BR" sz="1800" b="1" dirty="0"/>
                        <a:t>Auditoria: 47%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5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03B70-FBA5-41AF-A5A4-71D5E89E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293"/>
            <a:ext cx="9731326" cy="1047176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PESQUISA COM GESTORES MUNICIPAIS </a:t>
            </a:r>
            <a:br>
              <a:rPr lang="pt-BR" sz="2800" dirty="0"/>
            </a:br>
            <a:r>
              <a:rPr lang="pt-BR" sz="2800" dirty="0"/>
              <a:t>CICLO DE GESTÃO 2017-2021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AEC1D31C-D635-4B7B-A018-E66B5821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47"/>
            <a:ext cx="1799147" cy="23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3889299-38B4-4F1E-A20E-EC96D0076548}"/>
              </a:ext>
            </a:extLst>
          </p:cNvPr>
          <p:cNvSpPr/>
          <p:nvPr/>
        </p:nvSpPr>
        <p:spPr>
          <a:xfrm>
            <a:off x="3048000" y="1128954"/>
            <a:ext cx="6096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1600" dirty="0"/>
              <a:t>Avaliação  do acesso da população aos seguintes serviços de saúde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AA2F0D68-A31C-48EE-8F13-38FEFDBC1C84}"/>
              </a:ext>
            </a:extLst>
          </p:cNvPr>
          <p:cNvSpPr/>
          <p:nvPr/>
        </p:nvSpPr>
        <p:spPr>
          <a:xfrm>
            <a:off x="7744340" y="2605871"/>
            <a:ext cx="580571" cy="885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719AB8-8798-4086-98A4-495ACA2A0A14}"/>
              </a:ext>
            </a:extLst>
          </p:cNvPr>
          <p:cNvSpPr txBox="1"/>
          <p:nvPr/>
        </p:nvSpPr>
        <p:spPr>
          <a:xfrm>
            <a:off x="4401165" y="3491242"/>
            <a:ext cx="2977252" cy="36933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Plenamente acessível 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065870-ED61-4859-835F-221CB6309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08259"/>
              </p:ext>
            </p:extLst>
          </p:nvPr>
        </p:nvGraphicFramePr>
        <p:xfrm>
          <a:off x="568656" y="2142086"/>
          <a:ext cx="11054688" cy="290817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35491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4065318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4453879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42966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Plenamente acessível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Pouco Ou  Inacessível 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809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Unidades Básicas de Saúde - UBS	60 %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Serviços de Urgência e Emergência – SAMU 32%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817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Unidades Básicas de Saúde - UBS	75 %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Unidades de Pronto Atendimento de Saúde – UPAS  19 %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851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Brasil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Unidades Básicas de Saúde UBS (75%)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Unidades de Pronto Atendimento de Saúde – UPAS (45%)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A03E511F-8462-4D99-A425-1E46484A9989}"/>
              </a:ext>
            </a:extLst>
          </p:cNvPr>
          <p:cNvSpPr/>
          <p:nvPr/>
        </p:nvSpPr>
        <p:spPr>
          <a:xfrm>
            <a:off x="1869107" y="1113598"/>
            <a:ext cx="8576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Avaliação  do grau de acesso da população as ações e insumos de saúde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EB3FF98-E486-4348-AB98-247B3F9B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19906"/>
              </p:ext>
            </p:extLst>
          </p:nvPr>
        </p:nvGraphicFramePr>
        <p:xfrm>
          <a:off x="568656" y="2111099"/>
          <a:ext cx="11177868" cy="3764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2956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4266383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4328529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34244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Brasil/Região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Plenamente Acessível 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Pouco Ou  Inacessível 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080337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/>
                        <a:t>Rio</a:t>
                      </a:r>
                      <a:r>
                        <a:rPr lang="pt-BR" sz="1600" b="1" baseline="0" dirty="0"/>
                        <a:t> de Janeiro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Exames laboratoriais básicos (urina, fezes e sangue) 64 %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Cirurgia Ortopédica 34%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1031294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Sudeste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Exames laboratoriais básicos (urina, fezes e sangue)	61 %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Cirurgia Ortopédica 54%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023625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Brasil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Exames laboratoriais básicos (urina, fezes e sangue) (59%)</a:t>
                      </a:r>
                    </a:p>
                    <a:p>
                      <a:pPr algn="ctr"/>
                      <a:endParaRPr lang="pt-BR" sz="1600" b="0" dirty="0"/>
                    </a:p>
                    <a:p>
                      <a:pPr algn="ctr"/>
                      <a:endParaRPr lang="pt-BR" sz="1600" b="0" dirty="0"/>
                    </a:p>
                    <a:p>
                      <a:pPr algn="ctr"/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/>
                        <a:t>Cirurgia Cardíaca (47%)</a:t>
                      </a:r>
                    </a:p>
                    <a:p>
                      <a:pPr algn="ctr"/>
                      <a:r>
                        <a:rPr lang="pt-BR" sz="1600" b="0" dirty="0"/>
                        <a:t>Cirurgia Ortopédica ( 56%) </a:t>
                      </a:r>
                    </a:p>
                    <a:p>
                      <a:pPr algn="ctr"/>
                      <a:endParaRPr lang="pt-B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3589-AA14-4C6D-8F01-0E62F1C4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2" y="254895"/>
            <a:ext cx="9717258" cy="843028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PESQUISA COM GESTORES MUNICIPAIS </a:t>
            </a:r>
            <a:br>
              <a:rPr lang="pt-BR" sz="2800" dirty="0"/>
            </a:br>
            <a:r>
              <a:rPr lang="pt-BR" sz="2800" dirty="0"/>
              <a:t>CICLO DE GESTÃO 2017-2021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967E90A0-4796-4329-B120-BAF776A1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4" y="329333"/>
            <a:ext cx="1663576" cy="150137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A621454-0FAC-4260-AD53-4FF1F3418275}"/>
              </a:ext>
            </a:extLst>
          </p:cNvPr>
          <p:cNvSpPr/>
          <p:nvPr/>
        </p:nvSpPr>
        <p:spPr>
          <a:xfrm>
            <a:off x="1110822" y="1765864"/>
            <a:ext cx="13519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33B8DB-089E-4853-8B28-EA48695050BB}"/>
              </a:ext>
            </a:extLst>
          </p:cNvPr>
          <p:cNvSpPr/>
          <p:nvPr/>
        </p:nvSpPr>
        <p:spPr>
          <a:xfrm>
            <a:off x="4588703" y="1912810"/>
            <a:ext cx="13519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MS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A84C56F-9A3D-4059-B4AC-197C9D545AB0}"/>
              </a:ext>
            </a:extLst>
          </p:cNvPr>
          <p:cNvSpPr/>
          <p:nvPr/>
        </p:nvSpPr>
        <p:spPr>
          <a:xfrm>
            <a:off x="9355832" y="1506419"/>
            <a:ext cx="13519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COSEMS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C1A0831-BA80-460D-AAC7-A44292B9BB2C}"/>
              </a:ext>
            </a:extLst>
          </p:cNvPr>
          <p:cNvSpPr/>
          <p:nvPr/>
        </p:nvSpPr>
        <p:spPr>
          <a:xfrm>
            <a:off x="3066829" y="1224508"/>
            <a:ext cx="55150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3 principais ações que devem ser implementadas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7EBAB03-F747-420D-86D4-A0649A858293}"/>
              </a:ext>
            </a:extLst>
          </p:cNvPr>
          <p:cNvSpPr/>
          <p:nvPr/>
        </p:nvSpPr>
        <p:spPr>
          <a:xfrm>
            <a:off x="368655" y="2300590"/>
            <a:ext cx="2698174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/>
              <a:t>Ampliar o apoio financeiro para programas estratégicos voltados para a melhoria do acesso a população </a:t>
            </a:r>
            <a:r>
              <a:rPr lang="pt-BR" sz="1600" b="1" dirty="0"/>
              <a:t>78%</a:t>
            </a:r>
            <a:endParaRPr lang="pt-BR" sz="12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AC2735E-CBBF-49DC-A16A-E7A38E09BCDA}"/>
              </a:ext>
            </a:extLst>
          </p:cNvPr>
          <p:cNvSpPr/>
          <p:nvPr/>
        </p:nvSpPr>
        <p:spPr>
          <a:xfrm>
            <a:off x="195154" y="3330658"/>
            <a:ext cx="287167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Investir na melhoria do acesso a consultas, internações, exames e medicamentos em quantidade e qualidade </a:t>
            </a:r>
            <a:r>
              <a:rPr lang="pt-BR" b="1" dirty="0"/>
              <a:t>66%</a:t>
            </a:r>
            <a:endParaRPr lang="pt-BR" sz="16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E0BE494-9F6B-4595-BCB4-BC47E644CDD7}"/>
              </a:ext>
            </a:extLst>
          </p:cNvPr>
          <p:cNvSpPr/>
          <p:nvPr/>
        </p:nvSpPr>
        <p:spPr>
          <a:xfrm>
            <a:off x="195153" y="4639388"/>
            <a:ext cx="2871675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Investir nas práticas de </a:t>
            </a:r>
            <a:r>
              <a:rPr lang="pt-BR" b="1" dirty="0" err="1"/>
              <a:t>contratualização</a:t>
            </a:r>
            <a:r>
              <a:rPr lang="pt-BR" b="1" dirty="0"/>
              <a:t> de serviços e da gestão na perspectiva de fortalecer a governança regional 42</a:t>
            </a:r>
            <a:r>
              <a:rPr lang="pt-BR" sz="2000" b="1" dirty="0"/>
              <a:t>%</a:t>
            </a:r>
            <a:endParaRPr lang="pt-BR" b="1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4B02160-CCFF-43B1-B684-784A581CA4B9}"/>
              </a:ext>
            </a:extLst>
          </p:cNvPr>
          <p:cNvSpPr/>
          <p:nvPr/>
        </p:nvSpPr>
        <p:spPr>
          <a:xfrm>
            <a:off x="3482972" y="2699571"/>
            <a:ext cx="3706089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/>
              <a:t>Ampliar o apoio financeiro para programas estratégicos voltados para a melhoria do acesso a população</a:t>
            </a:r>
          </a:p>
          <a:p>
            <a:pPr algn="ctr"/>
            <a:r>
              <a:rPr lang="pt-BR" sz="1600" b="1" dirty="0"/>
              <a:t>78%</a:t>
            </a:r>
            <a:endParaRPr lang="pt-BR" sz="1200" b="1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6FC237C-AF4C-4713-9852-571B2AE41B39}"/>
              </a:ext>
            </a:extLst>
          </p:cNvPr>
          <p:cNvSpPr/>
          <p:nvPr/>
        </p:nvSpPr>
        <p:spPr>
          <a:xfrm>
            <a:off x="3397097" y="3917219"/>
            <a:ext cx="402324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/>
              <a:t>Fortalecer o diálogo com os órgãos de controle e o poder judiciário visando a mediação de temas afetos a </a:t>
            </a:r>
            <a:r>
              <a:rPr lang="pt-BR" sz="1400" b="1" dirty="0" err="1"/>
              <a:t>judicialização</a:t>
            </a:r>
            <a:r>
              <a:rPr lang="pt-BR" sz="1400" b="1" dirty="0"/>
              <a:t> da saúde 42</a:t>
            </a:r>
            <a:r>
              <a:rPr lang="pt-BR" sz="1600" b="1" dirty="0"/>
              <a:t>%</a:t>
            </a:r>
            <a:endParaRPr lang="pt-BR" sz="1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3D8F326-C471-4DF8-956A-094B2DB5F5FE}"/>
              </a:ext>
            </a:extLst>
          </p:cNvPr>
          <p:cNvSpPr/>
          <p:nvPr/>
        </p:nvSpPr>
        <p:spPr>
          <a:xfrm>
            <a:off x="3338323" y="5322941"/>
            <a:ext cx="3995386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200" b="1" dirty="0"/>
              <a:t>Investir na melhoria dos sistemas de informação para auxiliar os gestores na tomada de decisão </a:t>
            </a:r>
            <a:r>
              <a:rPr lang="pt-BR" sz="1400" b="1" dirty="0"/>
              <a:t>36%</a:t>
            </a:r>
            <a:endParaRPr lang="pt-BR" sz="1200" b="1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E98A008-DC96-4F87-9366-F3C6B1E18AEC}"/>
              </a:ext>
            </a:extLst>
          </p:cNvPr>
          <p:cNvSpPr/>
          <p:nvPr/>
        </p:nvSpPr>
        <p:spPr>
          <a:xfrm>
            <a:off x="7623934" y="2323310"/>
            <a:ext cx="4210573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/>
              <a:t>Auxiliar os gestores no diálogo com os órgãos de controle e com o poder judiciário</a:t>
            </a:r>
          </a:p>
          <a:p>
            <a:pPr algn="ctr"/>
            <a:r>
              <a:rPr lang="pt-BR" b="1" dirty="0"/>
              <a:t>58%</a:t>
            </a:r>
            <a:endParaRPr lang="pt-BR" sz="1400" b="1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224C144-B0DF-4781-B2F9-86E81595F07E}"/>
              </a:ext>
            </a:extLst>
          </p:cNvPr>
          <p:cNvSpPr/>
          <p:nvPr/>
        </p:nvSpPr>
        <p:spPr>
          <a:xfrm>
            <a:off x="7750608" y="4962554"/>
            <a:ext cx="4237524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Fortalecer as ações regionais do Conselho de Secretários de Saúde - COSEMS</a:t>
            </a:r>
          </a:p>
          <a:p>
            <a:pPr algn="ctr"/>
            <a:r>
              <a:rPr lang="pt-BR" b="1" dirty="0"/>
              <a:t>38%</a:t>
            </a:r>
            <a:endParaRPr lang="pt-BR" sz="1600" b="1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2F0619E-9494-4AF6-9E7F-967033CB985B}"/>
              </a:ext>
            </a:extLst>
          </p:cNvPr>
          <p:cNvSpPr/>
          <p:nvPr/>
        </p:nvSpPr>
        <p:spPr>
          <a:xfrm>
            <a:off x="7642665" y="3393848"/>
            <a:ext cx="42375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/>
              <a:t>Fortalecer o diálogo com o Ministério da Saúde na perspectiva de ampliar a capacidade dos gestores municipais em torno das práticas de planejamento, monitoramento e avaliação</a:t>
            </a:r>
          </a:p>
          <a:p>
            <a:pPr algn="ctr"/>
            <a:r>
              <a:rPr lang="pt-BR" sz="1400" b="1" dirty="0"/>
              <a:t> 42</a:t>
            </a:r>
            <a:r>
              <a:rPr lang="pt-BR" sz="1600" b="1" dirty="0"/>
              <a:t>%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2381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5249" y="114308"/>
            <a:ext cx="10888394" cy="6146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27494" y="1134325"/>
            <a:ext cx="7560840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flipH="1">
            <a:off x="2040411" y="470979"/>
            <a:ext cx="2399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Conferencia de saúde 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6771732" y="507833"/>
            <a:ext cx="252028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Demandas da Sociedade </a:t>
            </a:r>
          </a:p>
        </p:txBody>
      </p:sp>
      <p:sp>
        <p:nvSpPr>
          <p:cNvPr id="8" name="Seta: da Esquerda para a Direita 7"/>
          <p:cNvSpPr/>
          <p:nvPr/>
        </p:nvSpPr>
        <p:spPr>
          <a:xfrm>
            <a:off x="5029709" y="597332"/>
            <a:ext cx="1152128" cy="2363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Curva para a Direita 9"/>
          <p:cNvSpPr/>
          <p:nvPr/>
        </p:nvSpPr>
        <p:spPr>
          <a:xfrm>
            <a:off x="2040410" y="860449"/>
            <a:ext cx="527198" cy="893901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Curva para a Direita 12"/>
          <p:cNvSpPr/>
          <p:nvPr/>
        </p:nvSpPr>
        <p:spPr>
          <a:xfrm rot="10641182">
            <a:off x="9454133" y="623613"/>
            <a:ext cx="527198" cy="893901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74832" y="1936726"/>
            <a:ext cx="6866165" cy="3470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780396" y="1123157"/>
            <a:ext cx="11521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/>
              <a:t>Conselhos de Saúde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870704" y="1123157"/>
            <a:ext cx="34563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Deliberações em torno da construção de Políticas de Saúde </a:t>
            </a:r>
          </a:p>
        </p:txBody>
      </p:sp>
      <p:sp>
        <p:nvSpPr>
          <p:cNvPr id="11" name="Seta: para a Direita 10"/>
          <p:cNvSpPr/>
          <p:nvPr/>
        </p:nvSpPr>
        <p:spPr>
          <a:xfrm>
            <a:off x="4149809" y="1294903"/>
            <a:ext cx="1512168" cy="4212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953967" y="2236082"/>
            <a:ext cx="13211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Gestor do SUS</a:t>
            </a:r>
          </a:p>
        </p:txBody>
      </p:sp>
      <p:sp>
        <p:nvSpPr>
          <p:cNvPr id="16" name="Seta: para a Direita 15"/>
          <p:cNvSpPr/>
          <p:nvPr/>
        </p:nvSpPr>
        <p:spPr>
          <a:xfrm>
            <a:off x="4407883" y="2493397"/>
            <a:ext cx="1496389" cy="4562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Necessidade de saúde </a:t>
            </a:r>
          </a:p>
        </p:txBody>
      </p:sp>
      <p:sp>
        <p:nvSpPr>
          <p:cNvPr id="17" name="Texto Explicativo: Linha 16"/>
          <p:cNvSpPr/>
          <p:nvPr/>
        </p:nvSpPr>
        <p:spPr>
          <a:xfrm>
            <a:off x="6688702" y="1937020"/>
            <a:ext cx="1816975" cy="53376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Formulação </a:t>
            </a:r>
          </a:p>
        </p:txBody>
      </p:sp>
      <p:sp>
        <p:nvSpPr>
          <p:cNvPr id="19" name="Texto Explicativo: Linha 18"/>
          <p:cNvSpPr/>
          <p:nvPr/>
        </p:nvSpPr>
        <p:spPr>
          <a:xfrm>
            <a:off x="6705436" y="2703998"/>
            <a:ext cx="1816975" cy="53376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Implementação  </a:t>
            </a:r>
          </a:p>
        </p:txBody>
      </p:sp>
      <p:sp>
        <p:nvSpPr>
          <p:cNvPr id="20" name="Seta: para a Esquerda e para Cima 19"/>
          <p:cNvSpPr/>
          <p:nvPr/>
        </p:nvSpPr>
        <p:spPr>
          <a:xfrm rot="19250757">
            <a:off x="8393230" y="2128029"/>
            <a:ext cx="821722" cy="826688"/>
          </a:xfrm>
          <a:prstGeom prst="lef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da Esquerda para a Direita 20"/>
          <p:cNvSpPr/>
          <p:nvPr/>
        </p:nvSpPr>
        <p:spPr>
          <a:xfrm rot="5400000">
            <a:off x="4579103" y="2013622"/>
            <a:ext cx="728717" cy="154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673013" y="3747998"/>
            <a:ext cx="14539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Espaço da </a:t>
            </a:r>
          </a:p>
          <a:p>
            <a:pPr algn="ctr"/>
            <a:r>
              <a:rPr lang="pt-BR" b="1" dirty="0"/>
              <a:t>Gestão </a:t>
            </a:r>
          </a:p>
        </p:txBody>
      </p:sp>
      <p:sp>
        <p:nvSpPr>
          <p:cNvPr id="23" name="Seta: para a Direita 22"/>
          <p:cNvSpPr/>
          <p:nvPr/>
        </p:nvSpPr>
        <p:spPr>
          <a:xfrm>
            <a:off x="4193377" y="3842742"/>
            <a:ext cx="1512168" cy="4212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247287" y="3378665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Conflitos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792990" y="3865655"/>
            <a:ext cx="14317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Cooperação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206350" y="4411558"/>
            <a:ext cx="23861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Co-Responsabilidade</a:t>
            </a:r>
          </a:p>
        </p:txBody>
      </p:sp>
      <p:sp>
        <p:nvSpPr>
          <p:cNvPr id="29" name="Chave Direita 28"/>
          <p:cNvSpPr/>
          <p:nvPr/>
        </p:nvSpPr>
        <p:spPr>
          <a:xfrm>
            <a:off x="7320136" y="3378666"/>
            <a:ext cx="711736" cy="163451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8107681" y="3731818"/>
            <a:ext cx="12866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err="1"/>
              <a:t>Pactuação</a:t>
            </a:r>
            <a:r>
              <a:rPr lang="pt-BR" sz="1600" b="1" dirty="0"/>
              <a:t> das Políticas de Saúde </a:t>
            </a:r>
          </a:p>
        </p:txBody>
      </p:sp>
      <p:sp>
        <p:nvSpPr>
          <p:cNvPr id="31" name="Seta: da Esquerda para a Direita 30"/>
          <p:cNvSpPr/>
          <p:nvPr/>
        </p:nvSpPr>
        <p:spPr>
          <a:xfrm>
            <a:off x="3431704" y="5323504"/>
            <a:ext cx="5544616" cy="55376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Monitoramento e Avaliação </a:t>
            </a:r>
          </a:p>
        </p:txBody>
      </p:sp>
    </p:spTree>
    <p:extLst>
      <p:ext uri="{BB962C8B-B14F-4D97-AF65-F5344CB8AC3E}">
        <p14:creationId xmlns:p14="http://schemas.microsoft.com/office/powerpoint/2010/main" val="28648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9" grpId="0" animBg="1"/>
      <p:bldP spid="12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m para imagens gestores de saude">
            <a:extLst>
              <a:ext uri="{FF2B5EF4-FFF2-40B4-BE49-F238E27FC236}">
                <a16:creationId xmlns:a16="http://schemas.microsoft.com/office/drawing/2014/main" id="{7DDA4226-EA7F-4471-9A8F-70C0BF31F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115" t="23391" r="39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3955E2-C6CB-4CC1-B173-5061DEDF8A3A}"/>
              </a:ext>
            </a:extLst>
          </p:cNvPr>
          <p:cNvSpPr txBox="1"/>
          <p:nvPr/>
        </p:nvSpPr>
        <p:spPr>
          <a:xfrm>
            <a:off x="8544085" y="5083121"/>
            <a:ext cx="332781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André </a:t>
            </a:r>
            <a:r>
              <a:rPr lang="pt-BR" b="1" dirty="0" err="1"/>
              <a:t>Luis</a:t>
            </a:r>
            <a:r>
              <a:rPr lang="pt-BR" b="1" dirty="0"/>
              <a:t> Bonifácio de Carvalho  Professor Adjunto da UFPB/CCM/DPS 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Obrigado!!!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457424-77DC-4BBD-8C55-70137183CEA1}"/>
              </a:ext>
            </a:extLst>
          </p:cNvPr>
          <p:cNvSpPr txBox="1"/>
          <p:nvPr/>
        </p:nvSpPr>
        <p:spPr>
          <a:xfrm>
            <a:off x="2785403" y="2405575"/>
            <a:ext cx="18006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2018 – 30 anos </a:t>
            </a:r>
          </a:p>
        </p:txBody>
      </p:sp>
    </p:spTree>
    <p:extLst>
      <p:ext uri="{BB962C8B-B14F-4D97-AF65-F5344CB8AC3E}">
        <p14:creationId xmlns:p14="http://schemas.microsoft.com/office/powerpoint/2010/main" val="290494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11695449"/>
              </p:ext>
            </p:extLst>
          </p:nvPr>
        </p:nvGraphicFramePr>
        <p:xfrm>
          <a:off x="633046" y="604911"/>
          <a:ext cx="11127545" cy="59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1523408" y="1326571"/>
            <a:ext cx="2901295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pt-BR" sz="1400" b="1" dirty="0"/>
              <a:t>Construção do Perfil dos Gestores  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767299" y="1326571"/>
            <a:ext cx="349485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1400" b="1" dirty="0"/>
              <a:t>Identificação da percepção e dos desafios </a:t>
            </a:r>
            <a:endParaRPr lang="pt-BR" sz="1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8627450-A129-49DC-A180-AF5D9A2F8A63}"/>
              </a:ext>
            </a:extLst>
          </p:cNvPr>
          <p:cNvSpPr/>
          <p:nvPr/>
        </p:nvSpPr>
        <p:spPr>
          <a:xfrm>
            <a:off x="5916842" y="5231120"/>
            <a:ext cx="514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Implementação dos  Princípios e Doutrinas do SUS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5DE808A-6891-41A3-8CBA-D7D815D70D57}"/>
              </a:ext>
            </a:extLst>
          </p:cNvPr>
          <p:cNvSpPr/>
          <p:nvPr/>
        </p:nvSpPr>
        <p:spPr>
          <a:xfrm>
            <a:off x="2908806" y="5097489"/>
            <a:ext cx="2313454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/>
              <a:t>Acesso a ações e serviços de saúde.</a:t>
            </a:r>
            <a:endParaRPr lang="pt-BR" sz="11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7454AE-B389-42C4-94CC-6CFBFC1A6FDB}"/>
              </a:ext>
            </a:extLst>
          </p:cNvPr>
          <p:cNvSpPr/>
          <p:nvPr/>
        </p:nvSpPr>
        <p:spPr>
          <a:xfrm>
            <a:off x="2974055" y="4702534"/>
            <a:ext cx="218295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 b="1" dirty="0"/>
              <a:t>Comunicação e Transparência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203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49" y="362313"/>
            <a:ext cx="7255823" cy="56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2" y="6116782"/>
            <a:ext cx="6143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FB5CBC65-650C-4D02-8C92-CD5F7E6A28FC}"/>
              </a:ext>
            </a:extLst>
          </p:cNvPr>
          <p:cNvSpPr/>
          <p:nvPr/>
        </p:nvSpPr>
        <p:spPr>
          <a:xfrm>
            <a:off x="299103" y="3429000"/>
            <a:ext cx="1963146" cy="158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1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1D3B8AAD-DC3E-4784-854D-DCFB29B83C24}"/>
              </a:ext>
            </a:extLst>
          </p:cNvPr>
          <p:cNvSpPr/>
          <p:nvPr/>
        </p:nvSpPr>
        <p:spPr>
          <a:xfrm>
            <a:off x="0" y="-61567"/>
            <a:ext cx="12192000" cy="7799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Nacional para a Construção do  Perfil  dos Gestores(as) Municipais de Saúde  Ciclo 2017/2020 ( Rio de Janeiro)   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9748B41-A649-4C25-8E14-FBAC32FA5B17}"/>
              </a:ext>
            </a:extLst>
          </p:cNvPr>
          <p:cNvSpPr/>
          <p:nvPr/>
        </p:nvSpPr>
        <p:spPr>
          <a:xfrm>
            <a:off x="245620" y="1029505"/>
            <a:ext cx="4695583" cy="52374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2000" b="1" u="sng" dirty="0">
                <a:solidFill>
                  <a:schemeClr val="tx1"/>
                </a:solidFill>
              </a:rPr>
              <a:t>Perfil dos respondentes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1"/>
                </a:solidFill>
              </a:rPr>
              <a:t>58% são homens e 42% são mulheres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1"/>
                </a:solidFill>
              </a:rPr>
              <a:t>56% tem 41 anos e mais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1"/>
                </a:solidFill>
              </a:rPr>
              <a:t>74% se considera branca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1"/>
                </a:solidFill>
              </a:rPr>
              <a:t>88% tem nível superior,  68% com pós-graduação</a:t>
            </a:r>
          </a:p>
          <a:p>
            <a:pPr algn="l"/>
            <a:endParaRPr lang="pt-BR" sz="2000" b="1" dirty="0">
              <a:solidFill>
                <a:schemeClr val="tx1"/>
              </a:solidFill>
            </a:endParaRPr>
          </a:p>
          <a:p>
            <a:pPr algn="l"/>
            <a:r>
              <a:rPr lang="pt-BR" sz="2000" b="1" u="sng" dirty="0">
                <a:solidFill>
                  <a:schemeClr val="tx1"/>
                </a:solidFill>
              </a:rPr>
              <a:t>Trajetória Profissional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Fortalecer o SUS(82%); (74%)/Assumir novos desafios (70%)Servir minha cidade, foram as motivações para assumir o cargo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tx1"/>
                </a:solidFill>
              </a:rPr>
              <a:t>80% reside no município onde trabalha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56% afirma receber entre 5  e 10 Salários Mínimos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CBCD866-7529-4468-8130-F85BA4A68601}"/>
              </a:ext>
            </a:extLst>
          </p:cNvPr>
          <p:cNvSpPr/>
          <p:nvPr/>
        </p:nvSpPr>
        <p:spPr>
          <a:xfrm>
            <a:off x="6014937" y="1854848"/>
            <a:ext cx="6006658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0000"/>
                </a:solidFill>
              </a:rPr>
              <a:t>68% nunca havia ocupado cargo de gestão</a:t>
            </a:r>
            <a:r>
              <a:rPr lang="pt-BR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CDB05D2-D1C6-47C2-8DB3-2DE0B87DA25C}"/>
              </a:ext>
            </a:extLst>
          </p:cNvPr>
          <p:cNvSpPr/>
          <p:nvPr/>
        </p:nvSpPr>
        <p:spPr>
          <a:xfrm>
            <a:off x="6014938" y="2416178"/>
            <a:ext cx="6029922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FF0000"/>
                </a:solidFill>
              </a:rPr>
              <a:t>A maioria dos respondentes que assumiram cargo de gestor  foram anteriormente  coordenadores da Atenção Básica 30%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A055453-8C1A-48EC-8457-D96A0ECA4683}"/>
              </a:ext>
            </a:extLst>
          </p:cNvPr>
          <p:cNvSpPr/>
          <p:nvPr/>
        </p:nvSpPr>
        <p:spPr>
          <a:xfrm>
            <a:off x="6014937" y="1029505"/>
            <a:ext cx="595401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24% afirma ter exercido a profissão de enfermeiro antes de assumir a gestão.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6138C25-EB1E-4E07-8C21-A2811A6D59DC}"/>
              </a:ext>
            </a:extLst>
          </p:cNvPr>
          <p:cNvSpPr/>
          <p:nvPr/>
        </p:nvSpPr>
        <p:spPr>
          <a:xfrm>
            <a:off x="6014938" y="3156263"/>
            <a:ext cx="602992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Experiência em gestão, e competência técnica (68%); e  Confiança pessoal (66%)  influíram na nomeação. 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D3CD037-00E8-4890-A8F5-FCC9D64D5D63}"/>
              </a:ext>
            </a:extLst>
          </p:cNvPr>
          <p:cNvSpPr/>
          <p:nvPr/>
        </p:nvSpPr>
        <p:spPr>
          <a:xfrm>
            <a:off x="6014937" y="4674332"/>
            <a:ext cx="593235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Habilidade para mobilizar equipes(28%)e Capacidade de dialogar(21%).foram os principais atributos ganhos  com participação em entidades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42BC4DA-5E4D-484E-A7E4-C88069B93AFF}"/>
              </a:ext>
            </a:extLst>
          </p:cNvPr>
          <p:cNvSpPr/>
          <p:nvPr/>
        </p:nvSpPr>
        <p:spPr>
          <a:xfrm>
            <a:off x="5985547" y="3915297"/>
            <a:ext cx="593235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A maioria não participa de nenhuma entidade e dentre os que participam destacam-se as entidades religiosas 22%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B162A0C-41F6-44F2-B264-7758340A4522}"/>
              </a:ext>
            </a:extLst>
          </p:cNvPr>
          <p:cNvSpPr/>
          <p:nvPr/>
        </p:nvSpPr>
        <p:spPr>
          <a:xfrm rot="5400000">
            <a:off x="8736282" y="3078717"/>
            <a:ext cx="430887" cy="58735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</a:rPr>
              <a:t>A maioria NÃO tem filiação partidária (54%) 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FEFC76CC-B72E-4E2E-9F7F-29D526B665AA}"/>
              </a:ext>
            </a:extLst>
          </p:cNvPr>
          <p:cNvSpPr/>
          <p:nvPr/>
        </p:nvSpPr>
        <p:spPr>
          <a:xfrm>
            <a:off x="4839286" y="900332"/>
            <a:ext cx="1041009" cy="565521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9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53915" y="-14301"/>
            <a:ext cx="9408942" cy="11430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PESQUISA COM GESTORES MUNICIPAIS </a:t>
            </a:r>
            <a:br>
              <a:rPr lang="pt-BR" sz="2400" dirty="0"/>
            </a:br>
            <a:r>
              <a:rPr lang="pt-BR" sz="2400" b="1" dirty="0"/>
              <a:t>CICLO DE GESTÃO 2017-2021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9769" y="921785"/>
            <a:ext cx="11632461" cy="4489868"/>
          </a:xfrm>
        </p:spPr>
        <p:txBody>
          <a:bodyPr>
            <a:normAutofit/>
          </a:bodyPr>
          <a:lstStyle/>
          <a:p>
            <a:r>
              <a:rPr lang="pt-BR" sz="2800" b="1" dirty="0"/>
              <a:t>Processos e práticas da Relação </a:t>
            </a:r>
            <a:r>
              <a:rPr lang="pt-BR" sz="2800" b="1" dirty="0" err="1"/>
              <a:t>Interfederativa</a:t>
            </a:r>
            <a:r>
              <a:rPr lang="pt-BR" sz="2800" b="1" dirty="0"/>
              <a:t>: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28252" y="1363273"/>
            <a:ext cx="7931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bloco abrangeu questões inerente a avaliação dos gestores com relação ao funcionamento dos Colegiados Intergestores.</a:t>
            </a:r>
            <a:endParaRPr lang="pt-B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103" y="147276"/>
            <a:ext cx="1345803" cy="1599687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94531" y="2967335"/>
            <a:ext cx="21151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Comissão Intergestores Regional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1A31AF-FE55-4DDA-8AB6-42AFF8638867}"/>
              </a:ext>
            </a:extLst>
          </p:cNvPr>
          <p:cNvSpPr/>
          <p:nvPr/>
        </p:nvSpPr>
        <p:spPr>
          <a:xfrm>
            <a:off x="6053380" y="2876446"/>
            <a:ext cx="21151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Inetrgestores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Bipartite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9A7D2F6-9FCB-4218-A195-100070FDA853}"/>
              </a:ext>
            </a:extLst>
          </p:cNvPr>
          <p:cNvSpPr/>
          <p:nvPr/>
        </p:nvSpPr>
        <p:spPr>
          <a:xfrm>
            <a:off x="853915" y="5643753"/>
            <a:ext cx="24621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Comissão Intergestores Tripartite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9C430EF-A165-4448-9E97-1E15333E3DDF}"/>
              </a:ext>
            </a:extLst>
          </p:cNvPr>
          <p:cNvSpPr/>
          <p:nvPr/>
        </p:nvSpPr>
        <p:spPr>
          <a:xfrm>
            <a:off x="2429343" y="2531128"/>
            <a:ext cx="27897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72% afirmam participar regularmente</a:t>
            </a:r>
            <a:endParaRPr lang="pt-BR" sz="14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892CB64-4155-41EF-8E95-46AF163B4CB8}"/>
              </a:ext>
            </a:extLst>
          </p:cNvPr>
          <p:cNvSpPr/>
          <p:nvPr/>
        </p:nvSpPr>
        <p:spPr>
          <a:xfrm>
            <a:off x="2489301" y="3511810"/>
            <a:ext cx="31469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60% afirmam ser um espaço de gestão e pactuação com necessidade de poucas mudanças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4E80D82-858D-4A07-AB85-7B53E4A099CB}"/>
              </a:ext>
            </a:extLst>
          </p:cNvPr>
          <p:cNvSpPr/>
          <p:nvPr/>
        </p:nvSpPr>
        <p:spPr>
          <a:xfrm>
            <a:off x="8472530" y="2613716"/>
            <a:ext cx="30229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60% afirmam participa regularmente</a:t>
            </a:r>
            <a:endParaRPr lang="pt-BR" sz="14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ED6BF49-33D5-434D-ABEE-F7DE587FE775}"/>
              </a:ext>
            </a:extLst>
          </p:cNvPr>
          <p:cNvSpPr/>
          <p:nvPr/>
        </p:nvSpPr>
        <p:spPr>
          <a:xfrm>
            <a:off x="8302915" y="3527272"/>
            <a:ext cx="36945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66% afirmam ser um espaço de gestão e pactuação com necessidade de poucas mudanças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1FBA22-868C-42EE-B7DD-0DD930E204FC}"/>
              </a:ext>
            </a:extLst>
          </p:cNvPr>
          <p:cNvSpPr/>
          <p:nvPr/>
        </p:nvSpPr>
        <p:spPr>
          <a:xfrm>
            <a:off x="4472553" y="5742867"/>
            <a:ext cx="55114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/>
              <a:t>42% afirmam ser um espaço de gestão e pactuação com necessidade de poucas mudanças ( 34% prefere não responder)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AE6CDC-CE22-4000-ABC9-60999615B298}"/>
              </a:ext>
            </a:extLst>
          </p:cNvPr>
          <p:cNvSpPr/>
          <p:nvPr/>
        </p:nvSpPr>
        <p:spPr>
          <a:xfrm>
            <a:off x="1866520" y="4553770"/>
            <a:ext cx="75394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76% afirmam participar regularmente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A8225CE-C8F7-4926-8D41-1808840DEC87}"/>
              </a:ext>
            </a:extLst>
          </p:cNvPr>
          <p:cNvSpPr/>
          <p:nvPr/>
        </p:nvSpPr>
        <p:spPr>
          <a:xfrm>
            <a:off x="853915" y="5054190"/>
            <a:ext cx="100511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52% afirmam ser um espaço de participação com necessidade de poucas mudanças</a:t>
            </a:r>
          </a:p>
        </p:txBody>
      </p:sp>
    </p:spTree>
    <p:extLst>
      <p:ext uri="{BB962C8B-B14F-4D97-AF65-F5344CB8AC3E}">
        <p14:creationId xmlns:p14="http://schemas.microsoft.com/office/powerpoint/2010/main" val="19681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B3CFD6-86CB-4BBD-81EA-4AC9532F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22" y="-122231"/>
            <a:ext cx="9720262" cy="14986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PESQUISA COM GESTORES MUNICIPAIS </a:t>
            </a:r>
            <a:br>
              <a:rPr lang="pt-BR" sz="2400" dirty="0"/>
            </a:br>
            <a:r>
              <a:rPr lang="pt-BR" sz="2400" b="1" dirty="0"/>
              <a:t>CICLO DE GESTÃO 2017-2021</a:t>
            </a:r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B7365F-0876-4A84-8F8E-2A72BB5CB6A8}"/>
              </a:ext>
            </a:extLst>
          </p:cNvPr>
          <p:cNvSpPr/>
          <p:nvPr/>
        </p:nvSpPr>
        <p:spPr>
          <a:xfrm>
            <a:off x="10459283" y="169363"/>
            <a:ext cx="1396001" cy="8190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2C01A6-C228-417C-BE09-9417E827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5" y="169363"/>
            <a:ext cx="2638340" cy="129382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23F6BB1-EB42-4F86-B83E-45647141B279}"/>
              </a:ext>
            </a:extLst>
          </p:cNvPr>
          <p:cNvSpPr/>
          <p:nvPr/>
        </p:nvSpPr>
        <p:spPr>
          <a:xfrm>
            <a:off x="289270" y="1519315"/>
            <a:ext cx="47683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Instrumentos e mecanismos para captar informações e/ou demandas para a gestão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5D37057-1E38-4846-8893-CAB7E1BD41AD}"/>
              </a:ext>
            </a:extLst>
          </p:cNvPr>
          <p:cNvSpPr/>
          <p:nvPr/>
        </p:nvSpPr>
        <p:spPr>
          <a:xfrm>
            <a:off x="7311866" y="1251641"/>
            <a:ext cx="4311039" cy="83099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Formas de divulgação utilizadas  para informar a população sobre as ações e resultados da gestão</a:t>
            </a:r>
          </a:p>
        </p:txBody>
      </p:sp>
      <p:sp>
        <p:nvSpPr>
          <p:cNvPr id="12" name="Seta: Quádrupla 11">
            <a:extLst>
              <a:ext uri="{FF2B5EF4-FFF2-40B4-BE49-F238E27FC236}">
                <a16:creationId xmlns:a16="http://schemas.microsoft.com/office/drawing/2014/main" id="{2E4FE870-D284-4269-8618-6E6F4D4EAD13}"/>
              </a:ext>
            </a:extLst>
          </p:cNvPr>
          <p:cNvSpPr/>
          <p:nvPr/>
        </p:nvSpPr>
        <p:spPr>
          <a:xfrm>
            <a:off x="5631637" y="3302391"/>
            <a:ext cx="928725" cy="1115256"/>
          </a:xfrm>
          <a:prstGeom prst="quad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1C2AF41-573C-4B55-8246-5BA697C9C76D}"/>
              </a:ext>
            </a:extLst>
          </p:cNvPr>
          <p:cNvSpPr/>
          <p:nvPr/>
        </p:nvSpPr>
        <p:spPr>
          <a:xfrm>
            <a:off x="330740" y="2432488"/>
            <a:ext cx="4990452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64% </a:t>
            </a:r>
            <a:r>
              <a:rPr lang="pt-BR" sz="2800" dirty="0">
                <a:solidFill>
                  <a:srgbClr val="FF0000"/>
                </a:solidFill>
              </a:rPr>
              <a:t>Demandas da Ouvidoria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b="1" dirty="0">
                <a:solidFill>
                  <a:schemeClr val="tx1"/>
                </a:solidFill>
              </a:rPr>
              <a:t>58% </a:t>
            </a:r>
            <a:r>
              <a:rPr lang="pt-BR" sz="2800" dirty="0">
                <a:solidFill>
                  <a:schemeClr val="tx1"/>
                </a:solidFill>
              </a:rPr>
              <a:t>reuniões plenárias do Conselho Municipal de Saúde para prestamos contas das ações de saúde do município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b="1" dirty="0">
                <a:solidFill>
                  <a:schemeClr val="tx1"/>
                </a:solidFill>
              </a:rPr>
              <a:t>56% </a:t>
            </a:r>
            <a:r>
              <a:rPr lang="pt-BR" sz="2800" dirty="0">
                <a:solidFill>
                  <a:schemeClr val="tx1"/>
                </a:solidFill>
              </a:rPr>
              <a:t>Agendas e temas debatidos no Conselho Municipal de Saúde.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010CB2-8FF0-4678-8202-4337BAA52DCD}"/>
              </a:ext>
            </a:extLst>
          </p:cNvPr>
          <p:cNvSpPr/>
          <p:nvPr/>
        </p:nvSpPr>
        <p:spPr>
          <a:xfrm>
            <a:off x="6896760" y="2155489"/>
            <a:ext cx="4958524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</a:rPr>
              <a:t>80% </a:t>
            </a:r>
            <a:r>
              <a:rPr lang="pt-BR" sz="2400" dirty="0">
                <a:solidFill>
                  <a:srgbClr val="FF0000"/>
                </a:solidFill>
              </a:rPr>
              <a:t>Em audiência pública feita quadrimestral e anualmente na câmara de vereadores.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64% </a:t>
            </a:r>
            <a:r>
              <a:rPr lang="pt-BR" sz="2400" dirty="0">
                <a:solidFill>
                  <a:schemeClr val="tx1"/>
                </a:solidFill>
              </a:rPr>
              <a:t>Por meio da Secretaria de Comunicação da Prefeitura que tem um programa de divulgação das ações do governo.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60% </a:t>
            </a:r>
            <a:r>
              <a:rPr lang="pt-BR" sz="2400" dirty="0">
                <a:solidFill>
                  <a:schemeClr val="tx1"/>
                </a:solidFill>
              </a:rPr>
              <a:t>Nas reuniões mensais do Conselho Municipal de Saúde abertas a população</a:t>
            </a:r>
          </a:p>
        </p:txBody>
      </p:sp>
    </p:spTree>
    <p:extLst>
      <p:ext uri="{BB962C8B-B14F-4D97-AF65-F5344CB8AC3E}">
        <p14:creationId xmlns:p14="http://schemas.microsoft.com/office/powerpoint/2010/main" val="21497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73741" y="2675108"/>
            <a:ext cx="1911418" cy="212787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00545" y="138545"/>
            <a:ext cx="9748609" cy="7735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7640" y="2086887"/>
            <a:ext cx="17075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Atenção Básica: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6136" y="1038673"/>
            <a:ext cx="205382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/>
              <a:t>DESAFIOS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921420-44ED-4BB0-9B34-0350317DC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04905"/>
              </p:ext>
            </p:extLst>
          </p:nvPr>
        </p:nvGraphicFramePr>
        <p:xfrm>
          <a:off x="2673928" y="1500338"/>
          <a:ext cx="9353949" cy="503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682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2516689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2595486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2759092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67161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Brasil/Região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Desafio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Desafio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Desafio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537243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Rio</a:t>
                      </a:r>
                      <a:r>
                        <a:rPr lang="pt-BR" sz="2000" b="1" baseline="0" dirty="0">
                          <a:solidFill>
                            <a:srgbClr val="FF0000"/>
                          </a:solidFill>
                        </a:rPr>
                        <a:t> de Janeiro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Implementação dos sistemas de informação	50%</a:t>
                      </a:r>
                    </a:p>
                    <a:p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Fixação de Médicos	46%</a:t>
                      </a:r>
                    </a:p>
                    <a:p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Melhoria da infraestrutura das unidades de saúde 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23297"/>
                  </a:ext>
                </a:extLst>
              </a:tr>
              <a:tr h="1182495">
                <a:tc>
                  <a:txBody>
                    <a:bodyPr/>
                    <a:lstStyle/>
                    <a:p>
                      <a:r>
                        <a:rPr lang="pt-BR" sz="2000" b="1" dirty="0"/>
                        <a:t>Sudeste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/>
                        <a:t>Efetivação da contrapartida do Estado : 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Implementação dos sistemas de informação	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/>
                        <a:t>Garantia de insumos e medicamentos</a:t>
                      </a:r>
                      <a:r>
                        <a:rPr lang="pt-BR" sz="2000" b="0" baseline="0" dirty="0"/>
                        <a:t> </a:t>
                      </a:r>
                      <a:r>
                        <a:rPr lang="pt-BR" sz="2000" b="0" dirty="0"/>
                        <a:t>36 %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537243">
                <a:tc>
                  <a:txBody>
                    <a:bodyPr/>
                    <a:lstStyle/>
                    <a:p>
                      <a:r>
                        <a:rPr lang="pt-BR" sz="2000" b="0" dirty="0"/>
                        <a:t>Brasil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Efetivação da contrapartida do Estado : 50% </a:t>
                      </a:r>
                    </a:p>
                    <a:p>
                      <a:pPr algn="just"/>
                      <a:endParaRPr lang="pt-BR" sz="2000" b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Implementação dos sistemas de informação: 37%</a:t>
                      </a:r>
                    </a:p>
                    <a:p>
                      <a:pPr algn="just"/>
                      <a:endParaRPr lang="pt-B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/>
                        <a:t>Fixação de Médicos: 36%</a:t>
                      </a:r>
                    </a:p>
                    <a:p>
                      <a:pPr algn="just"/>
                      <a:endParaRPr lang="pt-BR" sz="20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61364" y="154326"/>
            <a:ext cx="10469272" cy="72746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PESQUISA COM GESTORES MUNICIPAIS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CICLO DE GESTÃO 2017-2021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9150812" y="1043860"/>
            <a:ext cx="24324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/>
              <a:t>Média e Alta Complexidade: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1486" y="975088"/>
            <a:ext cx="170046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/>
              <a:t>DESAFIOS </a:t>
            </a:r>
          </a:p>
        </p:txBody>
      </p:sp>
      <p:pic>
        <p:nvPicPr>
          <p:cNvPr id="11" name="Picture 10" descr="Resultado de imagem para imagens gestores d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328" y="1043860"/>
            <a:ext cx="2052797" cy="818936"/>
          </a:xfrm>
          <a:prstGeom prst="rect">
            <a:avLst/>
          </a:prstGeom>
          <a:noFill/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AC14A01C-5319-4849-BB73-B16AE72C5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89234"/>
              </p:ext>
            </p:extLst>
          </p:nvPr>
        </p:nvGraphicFramePr>
        <p:xfrm>
          <a:off x="422031" y="2222695"/>
          <a:ext cx="11308482" cy="3451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4969">
                  <a:extLst>
                    <a:ext uri="{9D8B030D-6E8A-4147-A177-3AD203B41FA5}">
                      <a16:colId xmlns:a16="http://schemas.microsoft.com/office/drawing/2014/main" val="353230452"/>
                    </a:ext>
                  </a:extLst>
                </a:gridCol>
                <a:gridCol w="3053614">
                  <a:extLst>
                    <a:ext uri="{9D8B030D-6E8A-4147-A177-3AD203B41FA5}">
                      <a16:colId xmlns:a16="http://schemas.microsoft.com/office/drawing/2014/main" val="3758123513"/>
                    </a:ext>
                  </a:extLst>
                </a:gridCol>
                <a:gridCol w="3552464">
                  <a:extLst>
                    <a:ext uri="{9D8B030D-6E8A-4147-A177-3AD203B41FA5}">
                      <a16:colId xmlns:a16="http://schemas.microsoft.com/office/drawing/2014/main" val="3969144697"/>
                    </a:ext>
                  </a:extLst>
                </a:gridCol>
                <a:gridCol w="3017435">
                  <a:extLst>
                    <a:ext uri="{9D8B030D-6E8A-4147-A177-3AD203B41FA5}">
                      <a16:colId xmlns:a16="http://schemas.microsoft.com/office/drawing/2014/main" val="3629908"/>
                    </a:ext>
                  </a:extLst>
                </a:gridCol>
              </a:tblGrid>
              <a:tr h="475403">
                <a:tc>
                  <a:txBody>
                    <a:bodyPr/>
                    <a:lstStyle/>
                    <a:p>
                      <a:r>
                        <a:rPr lang="pt-BR" sz="1600" dirty="0"/>
                        <a:t>Brasil/Região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Desafio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Desafio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Desafio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29494"/>
                  </a:ext>
                </a:extLst>
              </a:tr>
              <a:tr h="1074018">
                <a:tc>
                  <a:txBody>
                    <a:bodyPr/>
                    <a:lstStyle/>
                    <a:p>
                      <a:r>
                        <a:rPr lang="pt-BR" sz="1600" dirty="0"/>
                        <a:t>Rio de Janeiro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Garantia de consultas, exames e internações em quantidade e qualidade	54 %</a:t>
                      </a:r>
                    </a:p>
                    <a:p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Organização dos serviços de forma regionalizada	52 %</a:t>
                      </a:r>
                    </a:p>
                    <a:p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</a:rPr>
                        <a:t>Garantia de mais recursos por parte do Ministério da Saúde    50 %</a:t>
                      </a:r>
                    </a:p>
                    <a:p>
                      <a:pPr algn="l"/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40738"/>
                  </a:ext>
                </a:extLst>
              </a:tr>
              <a:tr h="828529">
                <a:tc>
                  <a:txBody>
                    <a:bodyPr/>
                    <a:lstStyle/>
                    <a:p>
                      <a:r>
                        <a:rPr lang="pt-BR" sz="1600" dirty="0"/>
                        <a:t>SUDESTE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Garantia de consultas, exames e internações em quantidade e qualidade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Garantia de mais recursos por parte do Ministério da Saúde 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Organização dos serviços de forma regionalizada 41 %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91255"/>
                  </a:ext>
                </a:extLst>
              </a:tr>
              <a:tr h="1074018">
                <a:tc>
                  <a:txBody>
                    <a:bodyPr/>
                    <a:lstStyle/>
                    <a:p>
                      <a:r>
                        <a:rPr lang="pt-BR" sz="1600" dirty="0"/>
                        <a:t>Brasil 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Garantia de consultas, exames e internações  em quantidade e qualidade: 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Garantia de mais recursos por parte do Ministério da Saúde: 58%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  <a:p>
                      <a:pPr algn="just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Organização dos serviços de forma regionalizada: 48% </a:t>
                      </a:r>
                    </a:p>
                    <a:p>
                      <a:pPr algn="l"/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6908</TotalTime>
  <Words>2430</Words>
  <Application>Microsoft Office PowerPoint</Application>
  <PresentationFormat>Widescreen</PresentationFormat>
  <Paragraphs>335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Calisto MT</vt:lpstr>
      <vt:lpstr>Tw Cen MT</vt:lpstr>
      <vt:lpstr>Tw Cen MT Condensed</vt:lpstr>
      <vt:lpstr>Wingdings</vt:lpstr>
      <vt:lpstr>Wingdings 3</vt:lpstr>
      <vt:lpstr>Integral</vt:lpstr>
      <vt:lpstr>Pesquisa com os gestores(as)  municipais de saúde  ciclo de 2017/2020</vt:lpstr>
      <vt:lpstr>Apresentação do PowerPoint</vt:lpstr>
      <vt:lpstr>Apresentação do PowerPoint</vt:lpstr>
      <vt:lpstr>Apresentação do PowerPoint</vt:lpstr>
      <vt:lpstr>Apresentação do PowerPoint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PESQUISA COM GESTORES MUNICIPAIS  CICLO DE GESTÃO 2017-2021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Pesquisa a ser feita com os gestores municipais de saúde que estão fechando o ciclo de gestão 2016/2012</dc:title>
  <dc:creator>Andre Carvalho</dc:creator>
  <cp:lastModifiedBy>andre carvalho</cp:lastModifiedBy>
  <cp:revision>248</cp:revision>
  <dcterms:created xsi:type="dcterms:W3CDTF">2016-10-05T23:09:54Z</dcterms:created>
  <dcterms:modified xsi:type="dcterms:W3CDTF">2019-02-13T09:39:06Z</dcterms:modified>
</cp:coreProperties>
</file>